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notesSlides/notesSlide9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_rels/notesSlide9.xml.rels" ContentType="application/vnd.openxmlformats-package.relationships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0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media/image9.png" ContentType="image/png"/>
  <Override PartName="/ppt/media/image28.jpeg" ContentType="image/jpe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29.jpeg" ContentType="image/jpe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20.png" ContentType="image/png"/>
  <Override PartName="/ppt/media/image21.png" ContentType="image/png"/>
  <Override PartName="/ppt/media/image22.png" ContentType="image/png"/>
  <Override PartName="/ppt/media/image23.png" ContentType="image/png"/>
  <Override PartName="/ppt/media/image24.png" ContentType="image/png"/>
  <Override PartName="/ppt/media/image25.jpeg" ContentType="image/jpeg"/>
  <Override PartName="/ppt/media/image26.jpeg" ContentType="image/jpeg"/>
  <Override PartName="/ppt/media/image27.jpeg" ContentType="image/jpeg"/>
  <Override PartName="/ppt/media/image32.png" ContentType="image/png"/>
  <Override PartName="/ppt/media/image30.jpeg" ContentType="image/jpeg"/>
  <Override PartName="/ppt/media/image31.png" ContentType="image/png"/>
  <Override PartName="/ppt/media/image33.png" ContentType="image/png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ru-RU" sz="2000" spc="-1" strike="noStrike"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ru-RU" sz="1400" spc="-1" strike="noStrike">
                <a:latin typeface="Times New Roman"/>
              </a:rPr>
              <a:t>&lt;верхний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87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88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6981ED30-F634-42BF-842B-A2A10B969CC1}" type="slidenum">
              <a:rPr b="0" lang="ru-RU" sz="1400" spc="-1" strike="noStrike">
                <a:latin typeface="Times New Roman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lIns="90000" rIns="90000" tIns="45000" bIns="45000">
            <a:norm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235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A20C69B7-3AE7-4736-975F-8011CFE5D2A2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lIns="90000" rIns="90000" tIns="45000" bIns="45000">
            <a:norm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253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F437FA88-C826-4A2B-89BD-A67C49EC5B73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lIns="90000" rIns="90000" tIns="45000" bIns="45000">
            <a:norm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237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52DF4CFF-AAAC-4F52-8469-E0EFCBB9DA0E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lIns="90000" rIns="90000" tIns="45000" bIns="45000">
            <a:norm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239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E646E561-C04F-4038-8E38-139D85C96370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lIns="90000" rIns="90000" tIns="45000" bIns="45000">
            <a:norm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241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0EB0BAFA-1F92-4239-A391-14CAADDA2376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lIns="90000" rIns="90000" tIns="45000" bIns="45000">
            <a:norm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243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8F4E7E44-C560-4FDC-8D61-EC78C87732C6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lIns="90000" rIns="90000" tIns="45000" bIns="45000">
            <a:norm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245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007D73DB-56DD-499E-9DFF-22BB070F5C55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lIns="90000" rIns="90000" tIns="45000" bIns="45000">
            <a:norm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247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EB977658-158C-46A6-846F-69EC68A31518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lIns="90000" rIns="90000" tIns="45000" bIns="45000">
            <a:norm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249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4F0BE6E3-8527-49F0-9492-3604CB849BEC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lIns="90000" rIns="90000" tIns="45000" bIns="45000">
            <a:norm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251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C782AE22-3B13-425E-A815-D3A47A7A28AB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66560" y="381240"/>
            <a:ext cx="4638240" cy="6757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425600"/>
            <a:ext cx="772632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724040"/>
            <a:ext cx="772632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66560" y="381240"/>
            <a:ext cx="4638240" cy="6757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425600"/>
            <a:ext cx="377028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416480" y="1425600"/>
            <a:ext cx="377028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4416480" y="1724040"/>
            <a:ext cx="377028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57200" y="1724040"/>
            <a:ext cx="377028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66560" y="381240"/>
            <a:ext cx="4638240" cy="6757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425600"/>
            <a:ext cx="248760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3069720" y="1425600"/>
            <a:ext cx="248760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5681880" y="1425600"/>
            <a:ext cx="248760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>
          <a:xfrm>
            <a:off x="5681880" y="1724040"/>
            <a:ext cx="248760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body"/>
          </p:nvPr>
        </p:nvSpPr>
        <p:spPr>
          <a:xfrm>
            <a:off x="3069720" y="1724040"/>
            <a:ext cx="248760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48" name="PlaceHolder 7"/>
          <p:cNvSpPr>
            <a:spLocks noGrp="1"/>
          </p:cNvSpPr>
          <p:nvPr>
            <p:ph type="body"/>
          </p:nvPr>
        </p:nvSpPr>
        <p:spPr>
          <a:xfrm>
            <a:off x="457200" y="1724040"/>
            <a:ext cx="248760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66560" y="381240"/>
            <a:ext cx="4638240" cy="6757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subTitle"/>
          </p:nvPr>
        </p:nvSpPr>
        <p:spPr>
          <a:xfrm>
            <a:off x="457200" y="1255320"/>
            <a:ext cx="7726320" cy="911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66560" y="381240"/>
            <a:ext cx="4638240" cy="6757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425600"/>
            <a:ext cx="7726320" cy="57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66560" y="381240"/>
            <a:ext cx="4638240" cy="6757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425600"/>
            <a:ext cx="3770280" cy="57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416480" y="1425600"/>
            <a:ext cx="3770280" cy="57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66560" y="381240"/>
            <a:ext cx="4638240" cy="6757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subTitle"/>
          </p:nvPr>
        </p:nvSpPr>
        <p:spPr>
          <a:xfrm>
            <a:off x="466560" y="381240"/>
            <a:ext cx="4638240" cy="3133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66560" y="381240"/>
            <a:ext cx="4638240" cy="6757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425600"/>
            <a:ext cx="377028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1724040"/>
            <a:ext cx="377028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416480" y="1425600"/>
            <a:ext cx="3770280" cy="57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66560" y="381240"/>
            <a:ext cx="4638240" cy="6757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subTitle"/>
          </p:nvPr>
        </p:nvSpPr>
        <p:spPr>
          <a:xfrm>
            <a:off x="457200" y="1255320"/>
            <a:ext cx="7726320" cy="911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66560" y="381240"/>
            <a:ext cx="4638240" cy="6757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425600"/>
            <a:ext cx="3770280" cy="57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416480" y="1425600"/>
            <a:ext cx="377028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416480" y="1724040"/>
            <a:ext cx="377028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66560" y="381240"/>
            <a:ext cx="4638240" cy="6757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425600"/>
            <a:ext cx="377028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416480" y="1425600"/>
            <a:ext cx="377028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57200" y="1724040"/>
            <a:ext cx="772632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66560" y="381240"/>
            <a:ext cx="4638240" cy="6757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425600"/>
            <a:ext cx="772632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57200" y="1724040"/>
            <a:ext cx="772632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66560" y="381240"/>
            <a:ext cx="4638240" cy="6757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425600"/>
            <a:ext cx="377028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416480" y="1425600"/>
            <a:ext cx="377028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416480" y="1724040"/>
            <a:ext cx="377028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457200" y="1724040"/>
            <a:ext cx="377028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66560" y="381240"/>
            <a:ext cx="4638240" cy="6757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425600"/>
            <a:ext cx="248760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3069720" y="1425600"/>
            <a:ext cx="248760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5681880" y="1425600"/>
            <a:ext cx="248760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92" name="PlaceHolder 5"/>
          <p:cNvSpPr>
            <a:spLocks noGrp="1"/>
          </p:cNvSpPr>
          <p:nvPr>
            <p:ph type="body"/>
          </p:nvPr>
        </p:nvSpPr>
        <p:spPr>
          <a:xfrm>
            <a:off x="5681880" y="1724040"/>
            <a:ext cx="248760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93" name="PlaceHolder 6"/>
          <p:cNvSpPr>
            <a:spLocks noGrp="1"/>
          </p:cNvSpPr>
          <p:nvPr>
            <p:ph type="body"/>
          </p:nvPr>
        </p:nvSpPr>
        <p:spPr>
          <a:xfrm>
            <a:off x="3069720" y="1724040"/>
            <a:ext cx="248760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94" name="PlaceHolder 7"/>
          <p:cNvSpPr>
            <a:spLocks noGrp="1"/>
          </p:cNvSpPr>
          <p:nvPr>
            <p:ph type="body"/>
          </p:nvPr>
        </p:nvSpPr>
        <p:spPr>
          <a:xfrm>
            <a:off x="457200" y="1724040"/>
            <a:ext cx="248760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66560" y="381240"/>
            <a:ext cx="4638240" cy="6757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subTitle"/>
          </p:nvPr>
        </p:nvSpPr>
        <p:spPr>
          <a:xfrm>
            <a:off x="457200" y="1255320"/>
            <a:ext cx="7726320" cy="911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66560" y="381240"/>
            <a:ext cx="4638240" cy="6757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425600"/>
            <a:ext cx="7726320" cy="57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66560" y="381240"/>
            <a:ext cx="4638240" cy="6757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425600"/>
            <a:ext cx="3770280" cy="57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416480" y="1425600"/>
            <a:ext cx="3770280" cy="57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66560" y="381240"/>
            <a:ext cx="4638240" cy="6757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66560" y="381240"/>
            <a:ext cx="4638240" cy="6757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425600"/>
            <a:ext cx="7726320" cy="57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subTitle"/>
          </p:nvPr>
        </p:nvSpPr>
        <p:spPr>
          <a:xfrm>
            <a:off x="466560" y="381240"/>
            <a:ext cx="4638240" cy="3133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66560" y="381240"/>
            <a:ext cx="4638240" cy="6757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425600"/>
            <a:ext cx="377028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57200" y="1724040"/>
            <a:ext cx="377028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4416480" y="1425600"/>
            <a:ext cx="3770280" cy="57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66560" y="381240"/>
            <a:ext cx="4638240" cy="6757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425600"/>
            <a:ext cx="3770280" cy="57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4416480" y="1425600"/>
            <a:ext cx="377028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4416480" y="1724040"/>
            <a:ext cx="377028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66560" y="381240"/>
            <a:ext cx="4638240" cy="6757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457200" y="1425600"/>
            <a:ext cx="377028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4416480" y="1425600"/>
            <a:ext cx="377028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 type="body"/>
          </p:nvPr>
        </p:nvSpPr>
        <p:spPr>
          <a:xfrm>
            <a:off x="457200" y="1724040"/>
            <a:ext cx="772632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66560" y="381240"/>
            <a:ext cx="4638240" cy="6757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425600"/>
            <a:ext cx="772632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57200" y="1724040"/>
            <a:ext cx="772632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66560" y="381240"/>
            <a:ext cx="4638240" cy="6757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457200" y="1425600"/>
            <a:ext cx="377028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4416480" y="1425600"/>
            <a:ext cx="377028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4416480" y="1724040"/>
            <a:ext cx="377028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132" name="PlaceHolder 5"/>
          <p:cNvSpPr>
            <a:spLocks noGrp="1"/>
          </p:cNvSpPr>
          <p:nvPr>
            <p:ph type="body"/>
          </p:nvPr>
        </p:nvSpPr>
        <p:spPr>
          <a:xfrm>
            <a:off x="457200" y="1724040"/>
            <a:ext cx="377028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66560" y="381240"/>
            <a:ext cx="4638240" cy="6757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457200" y="1425600"/>
            <a:ext cx="248760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3069720" y="1425600"/>
            <a:ext cx="248760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5681880" y="1425600"/>
            <a:ext cx="248760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137" name="PlaceHolder 5"/>
          <p:cNvSpPr>
            <a:spLocks noGrp="1"/>
          </p:cNvSpPr>
          <p:nvPr>
            <p:ph type="body"/>
          </p:nvPr>
        </p:nvSpPr>
        <p:spPr>
          <a:xfrm>
            <a:off x="5681880" y="1724040"/>
            <a:ext cx="248760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138" name="PlaceHolder 6"/>
          <p:cNvSpPr>
            <a:spLocks noGrp="1"/>
          </p:cNvSpPr>
          <p:nvPr>
            <p:ph type="body"/>
          </p:nvPr>
        </p:nvSpPr>
        <p:spPr>
          <a:xfrm>
            <a:off x="3069720" y="1724040"/>
            <a:ext cx="248760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139" name="PlaceHolder 7"/>
          <p:cNvSpPr>
            <a:spLocks noGrp="1"/>
          </p:cNvSpPr>
          <p:nvPr>
            <p:ph type="body"/>
          </p:nvPr>
        </p:nvSpPr>
        <p:spPr>
          <a:xfrm>
            <a:off x="457200" y="1724040"/>
            <a:ext cx="248760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66560" y="381240"/>
            <a:ext cx="4638240" cy="6757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subTitle"/>
          </p:nvPr>
        </p:nvSpPr>
        <p:spPr>
          <a:xfrm>
            <a:off x="457200" y="1255320"/>
            <a:ext cx="7726320" cy="911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66560" y="381240"/>
            <a:ext cx="4638240" cy="6757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457200" y="1425600"/>
            <a:ext cx="7726320" cy="57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66560" y="381240"/>
            <a:ext cx="4638240" cy="6757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425600"/>
            <a:ext cx="3770280" cy="57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416480" y="1425600"/>
            <a:ext cx="3770280" cy="57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66560" y="381240"/>
            <a:ext cx="4638240" cy="6757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57200" y="1425600"/>
            <a:ext cx="3770280" cy="57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4416480" y="1425600"/>
            <a:ext cx="3770280" cy="57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66560" y="381240"/>
            <a:ext cx="4638240" cy="6757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subTitle"/>
          </p:nvPr>
        </p:nvSpPr>
        <p:spPr>
          <a:xfrm>
            <a:off x="466560" y="381240"/>
            <a:ext cx="4638240" cy="3133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66560" y="381240"/>
            <a:ext cx="4638240" cy="6757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457200" y="1425600"/>
            <a:ext cx="377028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457200" y="1724040"/>
            <a:ext cx="377028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4416480" y="1425600"/>
            <a:ext cx="3770280" cy="57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66560" y="381240"/>
            <a:ext cx="4638240" cy="6757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457200" y="1425600"/>
            <a:ext cx="3770280" cy="57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4416480" y="1425600"/>
            <a:ext cx="377028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4416480" y="1724040"/>
            <a:ext cx="377028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466560" y="381240"/>
            <a:ext cx="4638240" cy="6757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457200" y="1425600"/>
            <a:ext cx="377028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 type="body"/>
          </p:nvPr>
        </p:nvSpPr>
        <p:spPr>
          <a:xfrm>
            <a:off x="4416480" y="1425600"/>
            <a:ext cx="377028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168" name="PlaceHolder 4"/>
          <p:cNvSpPr>
            <a:spLocks noGrp="1"/>
          </p:cNvSpPr>
          <p:nvPr>
            <p:ph type="body"/>
          </p:nvPr>
        </p:nvSpPr>
        <p:spPr>
          <a:xfrm>
            <a:off x="457200" y="1724040"/>
            <a:ext cx="772632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466560" y="381240"/>
            <a:ext cx="4638240" cy="6757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457200" y="1425600"/>
            <a:ext cx="772632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 type="body"/>
          </p:nvPr>
        </p:nvSpPr>
        <p:spPr>
          <a:xfrm>
            <a:off x="457200" y="1724040"/>
            <a:ext cx="772632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466560" y="381240"/>
            <a:ext cx="4638240" cy="6757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457200" y="1425600"/>
            <a:ext cx="377028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 type="body"/>
          </p:nvPr>
        </p:nvSpPr>
        <p:spPr>
          <a:xfrm>
            <a:off x="4416480" y="1425600"/>
            <a:ext cx="377028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175" name="PlaceHolder 4"/>
          <p:cNvSpPr>
            <a:spLocks noGrp="1"/>
          </p:cNvSpPr>
          <p:nvPr>
            <p:ph type="body"/>
          </p:nvPr>
        </p:nvSpPr>
        <p:spPr>
          <a:xfrm>
            <a:off x="4416480" y="1724040"/>
            <a:ext cx="377028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176" name="PlaceHolder 5"/>
          <p:cNvSpPr>
            <a:spLocks noGrp="1"/>
          </p:cNvSpPr>
          <p:nvPr>
            <p:ph type="body"/>
          </p:nvPr>
        </p:nvSpPr>
        <p:spPr>
          <a:xfrm>
            <a:off x="457200" y="1724040"/>
            <a:ext cx="377028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466560" y="381240"/>
            <a:ext cx="4638240" cy="6757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457200" y="1425600"/>
            <a:ext cx="248760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179" name="PlaceHolder 3"/>
          <p:cNvSpPr>
            <a:spLocks noGrp="1"/>
          </p:cNvSpPr>
          <p:nvPr>
            <p:ph type="body"/>
          </p:nvPr>
        </p:nvSpPr>
        <p:spPr>
          <a:xfrm>
            <a:off x="3069720" y="1425600"/>
            <a:ext cx="248760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180" name="PlaceHolder 4"/>
          <p:cNvSpPr>
            <a:spLocks noGrp="1"/>
          </p:cNvSpPr>
          <p:nvPr>
            <p:ph type="body"/>
          </p:nvPr>
        </p:nvSpPr>
        <p:spPr>
          <a:xfrm>
            <a:off x="5681880" y="1425600"/>
            <a:ext cx="248760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181" name="PlaceHolder 5"/>
          <p:cNvSpPr>
            <a:spLocks noGrp="1"/>
          </p:cNvSpPr>
          <p:nvPr>
            <p:ph type="body"/>
          </p:nvPr>
        </p:nvSpPr>
        <p:spPr>
          <a:xfrm>
            <a:off x="5681880" y="1724040"/>
            <a:ext cx="248760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182" name="PlaceHolder 6"/>
          <p:cNvSpPr>
            <a:spLocks noGrp="1"/>
          </p:cNvSpPr>
          <p:nvPr>
            <p:ph type="body"/>
          </p:nvPr>
        </p:nvSpPr>
        <p:spPr>
          <a:xfrm>
            <a:off x="3069720" y="1724040"/>
            <a:ext cx="248760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183" name="PlaceHolder 7"/>
          <p:cNvSpPr>
            <a:spLocks noGrp="1"/>
          </p:cNvSpPr>
          <p:nvPr>
            <p:ph type="body"/>
          </p:nvPr>
        </p:nvSpPr>
        <p:spPr>
          <a:xfrm>
            <a:off x="457200" y="1724040"/>
            <a:ext cx="248760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66560" y="381240"/>
            <a:ext cx="4638240" cy="6757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subTitle"/>
          </p:nvPr>
        </p:nvSpPr>
        <p:spPr>
          <a:xfrm>
            <a:off x="466560" y="381240"/>
            <a:ext cx="4638240" cy="3133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66560" y="381240"/>
            <a:ext cx="4638240" cy="6757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425600"/>
            <a:ext cx="377028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57200" y="1724040"/>
            <a:ext cx="377028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416480" y="1425600"/>
            <a:ext cx="3770280" cy="57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66560" y="381240"/>
            <a:ext cx="4638240" cy="6757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425600"/>
            <a:ext cx="3770280" cy="57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416480" y="1425600"/>
            <a:ext cx="377028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416480" y="1724040"/>
            <a:ext cx="377028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66560" y="381240"/>
            <a:ext cx="4638240" cy="6757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425600"/>
            <a:ext cx="377028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416480" y="1425600"/>
            <a:ext cx="377028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7200" y="1724040"/>
            <a:ext cx="7726320" cy="27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62626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slideLayout" Target="../slideLayouts/slideLayout1.xml"/><Relationship Id="rId12" Type="http://schemas.openxmlformats.org/officeDocument/2006/relationships/slideLayout" Target="../slideLayouts/slideLayout2.xml"/><Relationship Id="rId13" Type="http://schemas.openxmlformats.org/officeDocument/2006/relationships/slideLayout" Target="../slideLayouts/slideLayout3.xml"/><Relationship Id="rId14" Type="http://schemas.openxmlformats.org/officeDocument/2006/relationships/slideLayout" Target="../slideLayouts/slideLayout4.xml"/><Relationship Id="rId15" Type="http://schemas.openxmlformats.org/officeDocument/2006/relationships/slideLayout" Target="../slideLayouts/slideLayout5.xml"/><Relationship Id="rId16" Type="http://schemas.openxmlformats.org/officeDocument/2006/relationships/slideLayout" Target="../slideLayouts/slideLayout6.xml"/><Relationship Id="rId17" Type="http://schemas.openxmlformats.org/officeDocument/2006/relationships/slideLayout" Target="../slideLayouts/slideLayout7.xml"/><Relationship Id="rId18" Type="http://schemas.openxmlformats.org/officeDocument/2006/relationships/slideLayout" Target="../slideLayouts/slideLayout8.xml"/><Relationship Id="rId1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10.xml"/><Relationship Id="rId21" Type="http://schemas.openxmlformats.org/officeDocument/2006/relationships/slideLayout" Target="../slideLayouts/slideLayout11.xml"/><Relationship Id="rId22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21.xml"/><Relationship Id="rId17" Type="http://schemas.openxmlformats.org/officeDocument/2006/relationships/slideLayout" Target="../slideLayouts/slideLayout22.xml"/><Relationship Id="rId18" Type="http://schemas.openxmlformats.org/officeDocument/2006/relationships/slideLayout" Target="../slideLayouts/slideLayout23.xml"/><Relationship Id="rId19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6.xml"/><Relationship Id="rId8" Type="http://schemas.openxmlformats.org/officeDocument/2006/relationships/slideLayout" Target="../slideLayouts/slideLayout27.xml"/><Relationship Id="rId9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slideLayout" Target="../slideLayouts/slideLayout37.xml"/><Relationship Id="rId7" Type="http://schemas.openxmlformats.org/officeDocument/2006/relationships/slideLayout" Target="../slideLayouts/slideLayout38.xml"/><Relationship Id="rId8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4.xml"/><Relationship Id="rId14" Type="http://schemas.openxmlformats.org/officeDocument/2006/relationships/slideLayout" Target="../slideLayouts/slideLayout45.xml"/><Relationship Id="rId15" Type="http://schemas.openxmlformats.org/officeDocument/2006/relationships/slideLayout" Target="../slideLayouts/slideLayout46.xml"/><Relationship Id="rId16" Type="http://schemas.openxmlformats.org/officeDocument/2006/relationships/slideLayout" Target="../slideLayouts/slideLayout47.xml"/><Relationship Id="rId17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Графический объект 17" descr=""/>
          <p:cNvPicPr/>
          <p:nvPr/>
        </p:nvPicPr>
        <p:blipFill>
          <a:blip r:embed="rId2"/>
          <a:stretch/>
        </p:blipFill>
        <p:spPr>
          <a:xfrm>
            <a:off x="5245920" y="3240"/>
            <a:ext cx="3897720" cy="749880"/>
          </a:xfrm>
          <a:prstGeom prst="rect">
            <a:avLst/>
          </a:prstGeom>
          <a:ln>
            <a:noFill/>
          </a:ln>
        </p:spPr>
      </p:pic>
      <p:pic>
        <p:nvPicPr>
          <p:cNvPr id="1" name="Графический объект 18" descr=""/>
          <p:cNvPicPr/>
          <p:nvPr/>
        </p:nvPicPr>
        <p:blipFill>
          <a:blip r:embed="rId3"/>
          <a:stretch/>
        </p:blipFill>
        <p:spPr>
          <a:xfrm>
            <a:off x="5105520" y="3240"/>
            <a:ext cx="1007640" cy="1101600"/>
          </a:xfrm>
          <a:prstGeom prst="rect">
            <a:avLst/>
          </a:prstGeom>
          <a:ln>
            <a:noFill/>
          </a:ln>
        </p:spPr>
      </p:pic>
      <p:pic>
        <p:nvPicPr>
          <p:cNvPr id="2" name="Графический объект 20" descr=""/>
          <p:cNvPicPr/>
          <p:nvPr/>
        </p:nvPicPr>
        <p:blipFill>
          <a:blip r:embed="rId4"/>
          <a:stretch/>
        </p:blipFill>
        <p:spPr>
          <a:xfrm>
            <a:off x="0" y="5307120"/>
            <a:ext cx="1218960" cy="1550520"/>
          </a:xfrm>
          <a:prstGeom prst="rect">
            <a:avLst/>
          </a:prstGeom>
          <a:ln>
            <a:noFill/>
          </a:ln>
        </p:spPr>
      </p:pic>
      <p:pic>
        <p:nvPicPr>
          <p:cNvPr id="3" name="Рисунок 26" descr=""/>
          <p:cNvPicPr/>
          <p:nvPr/>
        </p:nvPicPr>
        <p:blipFill>
          <a:blip r:embed="rId5"/>
          <a:stretch/>
        </p:blipFill>
        <p:spPr>
          <a:xfrm>
            <a:off x="-16560" y="4545360"/>
            <a:ext cx="1248120" cy="1569960"/>
          </a:xfrm>
          <a:prstGeom prst="rect">
            <a:avLst/>
          </a:prstGeom>
          <a:ln>
            <a:noFill/>
          </a:ln>
        </p:spPr>
      </p:pic>
      <p:pic>
        <p:nvPicPr>
          <p:cNvPr id="4" name="Графический объект 10" descr=""/>
          <p:cNvPicPr/>
          <p:nvPr/>
        </p:nvPicPr>
        <p:blipFill>
          <a:blip r:embed="rId6"/>
          <a:stretch/>
        </p:blipFill>
        <p:spPr>
          <a:xfrm>
            <a:off x="457200" y="-10800"/>
            <a:ext cx="3428640" cy="3181320"/>
          </a:xfrm>
          <a:prstGeom prst="rect">
            <a:avLst/>
          </a:prstGeom>
          <a:ln>
            <a:noFill/>
          </a:ln>
        </p:spPr>
      </p:pic>
      <p:pic>
        <p:nvPicPr>
          <p:cNvPr id="5" name="Графический объект 11" descr=""/>
          <p:cNvPicPr/>
          <p:nvPr/>
        </p:nvPicPr>
        <p:blipFill>
          <a:blip r:embed="rId7"/>
          <a:stretch/>
        </p:blipFill>
        <p:spPr>
          <a:xfrm>
            <a:off x="1295280" y="-10800"/>
            <a:ext cx="7848360" cy="3521880"/>
          </a:xfrm>
          <a:prstGeom prst="rect">
            <a:avLst/>
          </a:prstGeom>
          <a:ln>
            <a:noFill/>
          </a:ln>
        </p:spPr>
      </p:pic>
      <p:pic>
        <p:nvPicPr>
          <p:cNvPr id="6" name="Графический объект 12" descr=""/>
          <p:cNvPicPr/>
          <p:nvPr/>
        </p:nvPicPr>
        <p:blipFill>
          <a:blip r:embed="rId8"/>
          <a:stretch/>
        </p:blipFill>
        <p:spPr>
          <a:xfrm>
            <a:off x="2831760" y="2232360"/>
            <a:ext cx="1282680" cy="1108080"/>
          </a:xfrm>
          <a:prstGeom prst="rect">
            <a:avLst/>
          </a:prstGeom>
          <a:ln>
            <a:noFill/>
          </a:ln>
        </p:spPr>
      </p:pic>
      <p:pic>
        <p:nvPicPr>
          <p:cNvPr id="7" name="Графический объект 13" descr=""/>
          <p:cNvPicPr/>
          <p:nvPr/>
        </p:nvPicPr>
        <p:blipFill>
          <a:blip r:embed="rId9"/>
          <a:stretch/>
        </p:blipFill>
        <p:spPr>
          <a:xfrm>
            <a:off x="0" y="2962080"/>
            <a:ext cx="2757240" cy="3542040"/>
          </a:xfrm>
          <a:prstGeom prst="rect">
            <a:avLst/>
          </a:prstGeom>
          <a:ln>
            <a:noFill/>
          </a:ln>
        </p:spPr>
      </p:pic>
      <p:pic>
        <p:nvPicPr>
          <p:cNvPr id="8" name="Графический объект 14" descr=""/>
          <p:cNvPicPr/>
          <p:nvPr/>
        </p:nvPicPr>
        <p:blipFill>
          <a:blip r:embed="rId10"/>
          <a:stretch/>
        </p:blipFill>
        <p:spPr>
          <a:xfrm>
            <a:off x="0" y="2313000"/>
            <a:ext cx="2258640" cy="2895120"/>
          </a:xfrm>
          <a:prstGeom prst="rect">
            <a:avLst/>
          </a:prstGeom>
          <a:ln>
            <a:noFill/>
          </a:ln>
        </p:spPr>
      </p:pic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276720" y="1213200"/>
            <a:ext cx="5326560" cy="1425240"/>
          </a:xfrm>
          <a:prstGeom prst="rect">
            <a:avLst/>
          </a:prstGeom>
        </p:spPr>
        <p:txBody>
          <a:bodyPr lIns="0" rIns="0" tIns="45000" bIns="45000" anchor="b"/>
          <a:p>
            <a:pPr marL="182880" algn="r">
              <a:lnSpc>
                <a:spcPct val="100000"/>
              </a:lnSpc>
            </a:pPr>
            <a:r>
              <a:rPr b="1" lang="ru-RU" sz="4500" spc="-1" strike="noStrike">
                <a:solidFill>
                  <a:srgbClr val="262626"/>
                </a:solidFill>
                <a:latin typeface="Segoe UI"/>
              </a:rPr>
              <a:t>Образец заголовка</a:t>
            </a:r>
            <a:endParaRPr b="0" lang="ru-RU" sz="45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dt"/>
          </p:nvPr>
        </p:nvSpPr>
        <p:spPr>
          <a:xfrm>
            <a:off x="2812320" y="6321960"/>
            <a:ext cx="5790960" cy="364680"/>
          </a:xfrm>
          <a:prstGeom prst="rect">
            <a:avLst/>
          </a:prstGeom>
        </p:spPr>
        <p:txBody>
          <a:bodyPr lIns="90000" rIns="90000" tIns="0" bIns="0"/>
          <a:p>
            <a:pPr algn="r">
              <a:lnSpc>
                <a:spcPct val="100000"/>
              </a:lnSpc>
            </a:pPr>
            <a:fld id="{E795269E-F6CA-4E48-99B7-0CCE7A1353AF}" type="datetime1">
              <a:rPr b="0" lang="ru-RU" sz="1000" spc="-1" strike="noStrike">
                <a:solidFill>
                  <a:srgbClr val="ffffff"/>
                </a:solidFill>
                <a:latin typeface="Arial"/>
              </a:rPr>
              <a:t>11.02.2020</a:t>
            </a:fld>
            <a:endParaRPr b="0" lang="ru-RU" sz="1000" spc="-1" strike="noStrike">
              <a:latin typeface="Times New Roman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ftr"/>
          </p:nvPr>
        </p:nvSpPr>
        <p:spPr>
          <a:xfrm>
            <a:off x="2812320" y="5960160"/>
            <a:ext cx="5790960" cy="364680"/>
          </a:xfrm>
          <a:prstGeom prst="rect">
            <a:avLst/>
          </a:prstGeom>
        </p:spPr>
        <p:txBody>
          <a:bodyPr lIns="90000" rIns="90000" tIns="0" bIns="0" anchor="b"/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262626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262626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262626"/>
                </a:solidFill>
                <a:latin typeface="Arial"/>
              </a:rPr>
              <a:t>Второй уровень структуры</a:t>
            </a:r>
            <a:endParaRPr b="0" lang="ru-RU" sz="2000" spc="-1" strike="noStrike">
              <a:solidFill>
                <a:srgbClr val="262626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262626"/>
                </a:solidFill>
                <a:latin typeface="Arial"/>
              </a:rPr>
              <a:t>Третий уровень структуры</a:t>
            </a:r>
            <a:endParaRPr b="0" lang="ru-RU" sz="1800" spc="-1" strike="noStrike">
              <a:solidFill>
                <a:srgbClr val="262626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262626"/>
                </a:solidFill>
                <a:latin typeface="Arial"/>
              </a:rPr>
              <a:t>Четвёртый уровень структуры</a:t>
            </a:r>
            <a:endParaRPr b="0" lang="ru-RU" sz="1800" spc="-1" strike="noStrike">
              <a:solidFill>
                <a:srgbClr val="262626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262626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262626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262626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262626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262626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262626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11"/>
    <p:sldLayoutId id="2147483650" r:id="rId12"/>
    <p:sldLayoutId id="2147483651" r:id="rId13"/>
    <p:sldLayoutId id="2147483652" r:id="rId14"/>
    <p:sldLayoutId id="2147483653" r:id="rId15"/>
    <p:sldLayoutId id="2147483654" r:id="rId16"/>
    <p:sldLayoutId id="2147483655" r:id="rId17"/>
    <p:sldLayoutId id="2147483656" r:id="rId18"/>
    <p:sldLayoutId id="2147483657" r:id="rId19"/>
    <p:sldLayoutId id="2147483658" r:id="rId20"/>
    <p:sldLayoutId id="2147483659" r:id="rId21"/>
    <p:sldLayoutId id="2147483660" r:id="rId2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Графический объект 17" descr=""/>
          <p:cNvPicPr/>
          <p:nvPr/>
        </p:nvPicPr>
        <p:blipFill>
          <a:blip r:embed="rId2"/>
          <a:stretch/>
        </p:blipFill>
        <p:spPr>
          <a:xfrm>
            <a:off x="5245920" y="3240"/>
            <a:ext cx="3897720" cy="749880"/>
          </a:xfrm>
          <a:prstGeom prst="rect">
            <a:avLst/>
          </a:prstGeom>
          <a:ln>
            <a:noFill/>
          </a:ln>
        </p:spPr>
      </p:pic>
      <p:pic>
        <p:nvPicPr>
          <p:cNvPr id="50" name="Графический объект 18" descr=""/>
          <p:cNvPicPr/>
          <p:nvPr/>
        </p:nvPicPr>
        <p:blipFill>
          <a:blip r:embed="rId3"/>
          <a:stretch/>
        </p:blipFill>
        <p:spPr>
          <a:xfrm>
            <a:off x="5105520" y="3240"/>
            <a:ext cx="1007640" cy="1101600"/>
          </a:xfrm>
          <a:prstGeom prst="rect">
            <a:avLst/>
          </a:prstGeom>
          <a:ln>
            <a:noFill/>
          </a:ln>
        </p:spPr>
      </p:pic>
      <p:pic>
        <p:nvPicPr>
          <p:cNvPr id="51" name="Графический объект 20" descr=""/>
          <p:cNvPicPr/>
          <p:nvPr/>
        </p:nvPicPr>
        <p:blipFill>
          <a:blip r:embed="rId4"/>
          <a:stretch/>
        </p:blipFill>
        <p:spPr>
          <a:xfrm>
            <a:off x="0" y="5307120"/>
            <a:ext cx="1218960" cy="1550520"/>
          </a:xfrm>
          <a:prstGeom prst="rect">
            <a:avLst/>
          </a:prstGeom>
          <a:ln>
            <a:noFill/>
          </a:ln>
        </p:spPr>
      </p:pic>
      <p:pic>
        <p:nvPicPr>
          <p:cNvPr id="52" name="Рисунок 26" descr=""/>
          <p:cNvPicPr/>
          <p:nvPr/>
        </p:nvPicPr>
        <p:blipFill>
          <a:blip r:embed="rId5"/>
          <a:stretch/>
        </p:blipFill>
        <p:spPr>
          <a:xfrm>
            <a:off x="-16560" y="4545360"/>
            <a:ext cx="1248120" cy="1569960"/>
          </a:xfrm>
          <a:prstGeom prst="rect">
            <a:avLst/>
          </a:prstGeom>
          <a:ln>
            <a:noFill/>
          </a:ln>
        </p:spPr>
      </p:pic>
      <p:pic>
        <p:nvPicPr>
          <p:cNvPr id="53" name="Графический объект 11" descr=""/>
          <p:cNvPicPr/>
          <p:nvPr/>
        </p:nvPicPr>
        <p:blipFill>
          <a:blip r:embed="rId6"/>
          <a:stretch/>
        </p:blipFill>
        <p:spPr>
          <a:xfrm>
            <a:off x="5245920" y="3240"/>
            <a:ext cx="3897720" cy="749880"/>
          </a:xfrm>
          <a:prstGeom prst="rect">
            <a:avLst/>
          </a:prstGeom>
          <a:ln>
            <a:noFill/>
          </a:ln>
        </p:spPr>
      </p:pic>
      <p:pic>
        <p:nvPicPr>
          <p:cNvPr id="54" name="Графический объект 12" descr=""/>
          <p:cNvPicPr/>
          <p:nvPr/>
        </p:nvPicPr>
        <p:blipFill>
          <a:blip r:embed="rId7"/>
          <a:stretch/>
        </p:blipFill>
        <p:spPr>
          <a:xfrm>
            <a:off x="5105520" y="3240"/>
            <a:ext cx="1007640" cy="1101600"/>
          </a:xfrm>
          <a:prstGeom prst="rect">
            <a:avLst/>
          </a:prstGeom>
          <a:ln>
            <a:noFill/>
          </a:ln>
        </p:spPr>
      </p:pic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66560" y="381240"/>
            <a:ext cx="4638240" cy="675720"/>
          </a:xfrm>
          <a:prstGeom prst="rect">
            <a:avLst/>
          </a:prstGeom>
        </p:spPr>
        <p:txBody>
          <a:bodyPr lIns="0" rIns="0" tIns="45000" bIns="45000" anchor="ctr"/>
          <a:p>
            <a:pPr marL="182880">
              <a:lnSpc>
                <a:spcPct val="100000"/>
              </a:lnSpc>
            </a:pPr>
            <a:r>
              <a:rPr b="1" lang="ru-RU" sz="4000" spc="-1" strike="noStrike">
                <a:solidFill>
                  <a:srgbClr val="c94c25"/>
                </a:solidFill>
                <a:latin typeface="Segoe UI"/>
              </a:rPr>
              <a:t>Образец заголовка</a:t>
            </a:r>
            <a:endParaRPr b="0" lang="ru-RU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ftr"/>
          </p:nvPr>
        </p:nvSpPr>
        <p:spPr>
          <a:xfrm>
            <a:off x="5867280" y="174240"/>
            <a:ext cx="2211840" cy="300600"/>
          </a:xfrm>
          <a:prstGeom prst="rect">
            <a:avLst/>
          </a:prstGeom>
        </p:spPr>
        <p:txBody>
          <a:bodyPr lIns="90000" rIns="90000" tIns="45000" bIns="45000" anchor="b"/>
          <a:p>
            <a:pPr algn="r">
              <a:lnSpc>
                <a:spcPct val="100000"/>
              </a:lnSpc>
            </a:pPr>
            <a:r>
              <a:rPr b="0" lang="ru-RU" sz="1200" spc="-1" strike="noStrike">
                <a:solidFill>
                  <a:srgbClr val="262626"/>
                </a:solidFill>
                <a:latin typeface="Arial"/>
              </a:rPr>
              <a:t>www.website.com</a:t>
            </a:r>
            <a:endParaRPr b="0" lang="ru-RU" sz="1200" spc="-1" strike="noStrike">
              <a:latin typeface="Times New Roman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sldNum"/>
          </p:nvPr>
        </p:nvSpPr>
        <p:spPr>
          <a:xfrm>
            <a:off x="8183880" y="173160"/>
            <a:ext cx="502560" cy="301320"/>
          </a:xfrm>
          <a:prstGeom prst="rect">
            <a:avLst/>
          </a:prstGeom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fld id="{79AF9B6B-71AD-4DD4-96B5-63C5AFF3794B}" type="slidenum">
              <a:rPr b="1" lang="ru-RU" sz="1200" spc="-1" strike="noStrike">
                <a:solidFill>
                  <a:srgbClr val="262626"/>
                </a:solidFill>
                <a:latin typeface="Arial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1425600"/>
            <a:ext cx="7726320" cy="571320"/>
          </a:xfrm>
          <a:prstGeom prst="rect">
            <a:avLst/>
          </a:prstGeom>
        </p:spPr>
        <p:txBody>
          <a:bodyPr lIns="90000" rIns="90000" tIns="45000" bIns="45000">
            <a:normAutofit/>
          </a:bodyPr>
          <a:p>
            <a:pPr marL="64080">
              <a:lnSpc>
                <a:spcPct val="100000"/>
              </a:lnSpc>
              <a:spcBef>
                <a:spcPts val="400"/>
              </a:spcBef>
              <a:spcAft>
                <a:spcPts val="1001"/>
              </a:spcAft>
            </a:pPr>
            <a:r>
              <a:rPr b="0" lang="ru-RU" sz="2000" spc="-1" strike="noStrike">
                <a:solidFill>
                  <a:srgbClr val="262626"/>
                </a:solidFill>
                <a:latin typeface="Arial"/>
              </a:rPr>
              <a:t>Образец текста</a:t>
            </a:r>
            <a:endParaRPr b="0" lang="ru-RU" sz="2000" spc="-1" strike="noStrike">
              <a:solidFill>
                <a:srgbClr val="262626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2" r:id="rId18"/>
    <p:sldLayoutId id="2147483673" r:id="rId19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Графический объект 17" descr=""/>
          <p:cNvPicPr/>
          <p:nvPr/>
        </p:nvPicPr>
        <p:blipFill>
          <a:blip r:embed="rId2"/>
          <a:stretch/>
        </p:blipFill>
        <p:spPr>
          <a:xfrm>
            <a:off x="5245920" y="3240"/>
            <a:ext cx="3897720" cy="749880"/>
          </a:xfrm>
          <a:prstGeom prst="rect">
            <a:avLst/>
          </a:prstGeom>
          <a:ln>
            <a:noFill/>
          </a:ln>
        </p:spPr>
      </p:pic>
      <p:pic>
        <p:nvPicPr>
          <p:cNvPr id="96" name="Графический объект 18" descr=""/>
          <p:cNvPicPr/>
          <p:nvPr/>
        </p:nvPicPr>
        <p:blipFill>
          <a:blip r:embed="rId3"/>
          <a:stretch/>
        </p:blipFill>
        <p:spPr>
          <a:xfrm>
            <a:off x="5105520" y="3240"/>
            <a:ext cx="1007640" cy="1101600"/>
          </a:xfrm>
          <a:prstGeom prst="rect">
            <a:avLst/>
          </a:prstGeom>
          <a:ln>
            <a:noFill/>
          </a:ln>
        </p:spPr>
      </p:pic>
      <p:pic>
        <p:nvPicPr>
          <p:cNvPr id="97" name="Графический объект 20" descr=""/>
          <p:cNvPicPr/>
          <p:nvPr/>
        </p:nvPicPr>
        <p:blipFill>
          <a:blip r:embed="rId4"/>
          <a:stretch/>
        </p:blipFill>
        <p:spPr>
          <a:xfrm>
            <a:off x="0" y="5307120"/>
            <a:ext cx="1218960" cy="1550520"/>
          </a:xfrm>
          <a:prstGeom prst="rect">
            <a:avLst/>
          </a:prstGeom>
          <a:ln>
            <a:noFill/>
          </a:ln>
        </p:spPr>
      </p:pic>
      <p:pic>
        <p:nvPicPr>
          <p:cNvPr id="98" name="Рисунок 26" descr=""/>
          <p:cNvPicPr/>
          <p:nvPr/>
        </p:nvPicPr>
        <p:blipFill>
          <a:blip r:embed="rId5"/>
          <a:stretch/>
        </p:blipFill>
        <p:spPr>
          <a:xfrm>
            <a:off x="-16560" y="4545360"/>
            <a:ext cx="1248120" cy="1569960"/>
          </a:xfrm>
          <a:prstGeom prst="rect">
            <a:avLst/>
          </a:prstGeom>
          <a:ln>
            <a:noFill/>
          </a:ln>
        </p:spPr>
      </p:pic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66560" y="381240"/>
            <a:ext cx="4638240" cy="675720"/>
          </a:xfrm>
          <a:prstGeom prst="rect">
            <a:avLst/>
          </a:prstGeom>
        </p:spPr>
        <p:txBody>
          <a:bodyPr lIns="0" rIns="0" tIns="45000" bIns="45000" anchor="ctr"/>
          <a:p>
            <a:pPr marL="182880">
              <a:lnSpc>
                <a:spcPct val="100000"/>
              </a:lnSpc>
            </a:pPr>
            <a:r>
              <a:rPr b="1" lang="ru-RU" sz="4000" spc="-1" strike="noStrike">
                <a:solidFill>
                  <a:srgbClr val="c94c25"/>
                </a:solidFill>
                <a:latin typeface="Segoe UI"/>
              </a:rPr>
              <a:t>Образец заголовка</a:t>
            </a:r>
            <a:endParaRPr b="0" lang="ru-RU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722600"/>
            <a:ext cx="4038120" cy="4525560"/>
          </a:xfrm>
          <a:prstGeom prst="rect">
            <a:avLst/>
          </a:prstGeom>
        </p:spPr>
        <p:txBody>
          <a:bodyPr lIns="90000" rIns="90000" tIns="45000" bIns="45000"/>
          <a:p>
            <a:pPr marL="448200" indent="-383760">
              <a:lnSpc>
                <a:spcPct val="100000"/>
              </a:lnSpc>
              <a:spcBef>
                <a:spcPts val="519"/>
              </a:spcBef>
              <a:spcAft>
                <a:spcPts val="1001"/>
              </a:spcAft>
              <a:buClr>
                <a:srgbClr val="c94c25"/>
              </a:buClr>
              <a:buSzPct val="80000"/>
              <a:buFont typeface="Arial"/>
              <a:buChar char="•"/>
            </a:pPr>
            <a:r>
              <a:rPr b="0" lang="ru-RU" sz="2600" spc="-1" strike="noStrike">
                <a:solidFill>
                  <a:srgbClr val="262626"/>
                </a:solidFill>
                <a:latin typeface="Arial"/>
              </a:rPr>
              <a:t>Образец текста</a:t>
            </a:r>
            <a:endParaRPr b="0" lang="ru-RU" sz="2600" spc="-1" strike="noStrike">
              <a:solidFill>
                <a:srgbClr val="262626"/>
              </a:solidFill>
              <a:latin typeface="Arial"/>
            </a:endParaRPr>
          </a:p>
          <a:p>
            <a:pPr lvl="1" marL="822960" indent="-285480">
              <a:lnSpc>
                <a:spcPct val="100000"/>
              </a:lnSpc>
              <a:spcBef>
                <a:spcPts val="479"/>
              </a:spcBef>
              <a:spcAft>
                <a:spcPts val="1001"/>
              </a:spcAft>
              <a:buClr>
                <a:srgbClr val="c94c25"/>
              </a:buClr>
              <a:buSzPct val="95000"/>
              <a:buFont typeface="Arial"/>
              <a:buChar char="•"/>
            </a:pPr>
            <a:r>
              <a:rPr b="0" lang="ru-RU" sz="2400" spc="-1" strike="noStrike">
                <a:solidFill>
                  <a:srgbClr val="262626"/>
                </a:solidFill>
                <a:latin typeface="Arial"/>
              </a:rPr>
              <a:t>Второй уровень</a:t>
            </a:r>
            <a:endParaRPr b="0" lang="ru-RU" sz="2400" spc="-1" strike="noStrike">
              <a:solidFill>
                <a:srgbClr val="262626"/>
              </a:solidFill>
              <a:latin typeface="Arial"/>
            </a:endParaRPr>
          </a:p>
          <a:p>
            <a:pPr lvl="2" marL="1106280" indent="-228240">
              <a:lnSpc>
                <a:spcPct val="100000"/>
              </a:lnSpc>
              <a:spcBef>
                <a:spcPts val="400"/>
              </a:spcBef>
              <a:spcAft>
                <a:spcPts val="1001"/>
              </a:spcAft>
              <a:buClr>
                <a:srgbClr val="c94c25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262626"/>
                </a:solidFill>
                <a:latin typeface="Arial"/>
              </a:rPr>
              <a:t>Третий уровень</a:t>
            </a:r>
            <a:endParaRPr b="0" lang="ru-RU" sz="2000" spc="-1" strike="noStrike">
              <a:solidFill>
                <a:srgbClr val="262626"/>
              </a:solidFill>
              <a:latin typeface="Arial"/>
            </a:endParaRPr>
          </a:p>
          <a:p>
            <a:pPr lvl="3" marL="1371600" indent="-209880">
              <a:lnSpc>
                <a:spcPct val="100000"/>
              </a:lnSpc>
              <a:spcBef>
                <a:spcPts val="360"/>
              </a:spcBef>
              <a:spcAft>
                <a:spcPts val="1001"/>
              </a:spcAft>
              <a:buClr>
                <a:srgbClr val="c94c25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262626"/>
                </a:solidFill>
                <a:latin typeface="Arial"/>
              </a:rPr>
              <a:t>Четвертый уровень</a:t>
            </a:r>
            <a:endParaRPr b="0" lang="ru-RU" sz="1800" spc="-1" strike="noStrike">
              <a:solidFill>
                <a:srgbClr val="262626"/>
              </a:solidFill>
              <a:latin typeface="Arial"/>
            </a:endParaRPr>
          </a:p>
          <a:p>
            <a:pPr lvl="4" marL="1600200" indent="-209880">
              <a:lnSpc>
                <a:spcPct val="100000"/>
              </a:lnSpc>
              <a:spcBef>
                <a:spcPts val="360"/>
              </a:spcBef>
              <a:spcAft>
                <a:spcPts val="1001"/>
              </a:spcAft>
              <a:buClr>
                <a:srgbClr val="c94c25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262626"/>
                </a:solidFill>
                <a:latin typeface="Arial"/>
              </a:rPr>
              <a:t>Пятый уровень</a:t>
            </a:r>
            <a:endParaRPr b="0" lang="ru-RU" sz="1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48320" y="1722600"/>
            <a:ext cx="4038120" cy="4525560"/>
          </a:xfrm>
          <a:prstGeom prst="rect">
            <a:avLst/>
          </a:prstGeom>
        </p:spPr>
        <p:txBody>
          <a:bodyPr lIns="90000" rIns="90000" tIns="45000" bIns="45000"/>
          <a:p>
            <a:pPr marL="448200" indent="-383760">
              <a:lnSpc>
                <a:spcPct val="100000"/>
              </a:lnSpc>
              <a:spcBef>
                <a:spcPts val="519"/>
              </a:spcBef>
              <a:spcAft>
                <a:spcPts val="1001"/>
              </a:spcAft>
              <a:buClr>
                <a:srgbClr val="c94c25"/>
              </a:buClr>
              <a:buSzPct val="80000"/>
              <a:buFont typeface="Arial"/>
              <a:buChar char="•"/>
            </a:pPr>
            <a:r>
              <a:rPr b="0" lang="ru-RU" sz="2600" spc="-1" strike="noStrike">
                <a:solidFill>
                  <a:srgbClr val="262626"/>
                </a:solidFill>
                <a:latin typeface="Arial"/>
              </a:rPr>
              <a:t>Образец текста</a:t>
            </a:r>
            <a:endParaRPr b="0" lang="ru-RU" sz="2600" spc="-1" strike="noStrike">
              <a:solidFill>
                <a:srgbClr val="262626"/>
              </a:solidFill>
              <a:latin typeface="Arial"/>
            </a:endParaRPr>
          </a:p>
          <a:p>
            <a:pPr lvl="1" marL="822960" indent="-285480">
              <a:lnSpc>
                <a:spcPct val="100000"/>
              </a:lnSpc>
              <a:spcBef>
                <a:spcPts val="479"/>
              </a:spcBef>
              <a:spcAft>
                <a:spcPts val="1001"/>
              </a:spcAft>
              <a:buClr>
                <a:srgbClr val="c94c25"/>
              </a:buClr>
              <a:buSzPct val="95000"/>
              <a:buFont typeface="Arial"/>
              <a:buChar char="•"/>
            </a:pPr>
            <a:r>
              <a:rPr b="0" lang="ru-RU" sz="2400" spc="-1" strike="noStrike">
                <a:solidFill>
                  <a:srgbClr val="262626"/>
                </a:solidFill>
                <a:latin typeface="Arial"/>
              </a:rPr>
              <a:t>Второй уровень</a:t>
            </a:r>
            <a:endParaRPr b="0" lang="ru-RU" sz="2400" spc="-1" strike="noStrike">
              <a:solidFill>
                <a:srgbClr val="262626"/>
              </a:solidFill>
              <a:latin typeface="Arial"/>
            </a:endParaRPr>
          </a:p>
          <a:p>
            <a:pPr lvl="2" marL="1106280" indent="-228240">
              <a:lnSpc>
                <a:spcPct val="100000"/>
              </a:lnSpc>
              <a:spcBef>
                <a:spcPts val="400"/>
              </a:spcBef>
              <a:spcAft>
                <a:spcPts val="1001"/>
              </a:spcAft>
              <a:buClr>
                <a:srgbClr val="c94c25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262626"/>
                </a:solidFill>
                <a:latin typeface="Arial"/>
              </a:rPr>
              <a:t>Третий уровень</a:t>
            </a:r>
            <a:endParaRPr b="0" lang="ru-RU" sz="2000" spc="-1" strike="noStrike">
              <a:solidFill>
                <a:srgbClr val="262626"/>
              </a:solidFill>
              <a:latin typeface="Arial"/>
            </a:endParaRPr>
          </a:p>
          <a:p>
            <a:pPr lvl="3" marL="1371600" indent="-209880">
              <a:lnSpc>
                <a:spcPct val="100000"/>
              </a:lnSpc>
              <a:spcBef>
                <a:spcPts val="360"/>
              </a:spcBef>
              <a:spcAft>
                <a:spcPts val="1001"/>
              </a:spcAft>
              <a:buClr>
                <a:srgbClr val="c94c25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262626"/>
                </a:solidFill>
                <a:latin typeface="Arial"/>
              </a:rPr>
              <a:t>Четвертый уровень</a:t>
            </a:r>
            <a:endParaRPr b="0" lang="ru-RU" sz="1800" spc="-1" strike="noStrike">
              <a:solidFill>
                <a:srgbClr val="262626"/>
              </a:solidFill>
              <a:latin typeface="Arial"/>
            </a:endParaRPr>
          </a:p>
          <a:p>
            <a:pPr lvl="4" marL="1600200" indent="-209880">
              <a:lnSpc>
                <a:spcPct val="100000"/>
              </a:lnSpc>
              <a:spcBef>
                <a:spcPts val="360"/>
              </a:spcBef>
              <a:spcAft>
                <a:spcPts val="1001"/>
              </a:spcAft>
              <a:buClr>
                <a:srgbClr val="c94c25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262626"/>
                </a:solidFill>
                <a:latin typeface="Arial"/>
              </a:rPr>
              <a:t>Пятый уровень</a:t>
            </a:r>
            <a:endParaRPr b="0" lang="ru-RU" sz="1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ftr"/>
          </p:nvPr>
        </p:nvSpPr>
        <p:spPr>
          <a:xfrm>
            <a:off x="5870520" y="173160"/>
            <a:ext cx="2212560" cy="301320"/>
          </a:xfrm>
          <a:prstGeom prst="rect">
            <a:avLst/>
          </a:prstGeom>
        </p:spPr>
        <p:txBody>
          <a:bodyPr lIns="90000" rIns="90000" tIns="45000" bIns="45000" anchor="b"/>
          <a:p>
            <a:pPr algn="r">
              <a:lnSpc>
                <a:spcPct val="100000"/>
              </a:lnSpc>
            </a:pPr>
            <a:r>
              <a:rPr b="0" lang="ru-RU" sz="1200" spc="-1" strike="noStrike">
                <a:solidFill>
                  <a:srgbClr val="262626"/>
                </a:solidFill>
                <a:latin typeface="Arial"/>
              </a:rPr>
              <a:t>www.website.com</a:t>
            </a:r>
            <a:endParaRPr b="0" lang="ru-RU" sz="1200" spc="-1" strike="noStrike">
              <a:latin typeface="Times New Roman"/>
            </a:endParaRPr>
          </a:p>
        </p:txBody>
      </p:sp>
      <p:sp>
        <p:nvSpPr>
          <p:cNvPr id="103" name="PlaceHolder 5"/>
          <p:cNvSpPr>
            <a:spLocks noGrp="1"/>
          </p:cNvSpPr>
          <p:nvPr>
            <p:ph type="sldNum"/>
          </p:nvPr>
        </p:nvSpPr>
        <p:spPr>
          <a:xfrm>
            <a:off x="8179920" y="173160"/>
            <a:ext cx="502560" cy="301320"/>
          </a:xfrm>
          <a:prstGeom prst="rect">
            <a:avLst/>
          </a:prstGeom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fld id="{814CCC63-B35D-49F5-A273-F42FB913B9EB}" type="slidenum">
              <a:rPr b="1" lang="ru-RU" sz="1200" spc="-1" strike="noStrike">
                <a:solidFill>
                  <a:srgbClr val="262626"/>
                </a:solidFill>
                <a:latin typeface="Arial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Графический объект 17" descr=""/>
          <p:cNvPicPr/>
          <p:nvPr/>
        </p:nvPicPr>
        <p:blipFill>
          <a:blip r:embed="rId2"/>
          <a:stretch/>
        </p:blipFill>
        <p:spPr>
          <a:xfrm>
            <a:off x="5245920" y="3240"/>
            <a:ext cx="3897720" cy="749880"/>
          </a:xfrm>
          <a:prstGeom prst="rect">
            <a:avLst/>
          </a:prstGeom>
          <a:ln>
            <a:noFill/>
          </a:ln>
        </p:spPr>
      </p:pic>
      <p:pic>
        <p:nvPicPr>
          <p:cNvPr id="141" name="Графический объект 18" descr=""/>
          <p:cNvPicPr/>
          <p:nvPr/>
        </p:nvPicPr>
        <p:blipFill>
          <a:blip r:embed="rId3"/>
          <a:stretch/>
        </p:blipFill>
        <p:spPr>
          <a:xfrm>
            <a:off x="5105520" y="3240"/>
            <a:ext cx="1007640" cy="1101600"/>
          </a:xfrm>
          <a:prstGeom prst="rect">
            <a:avLst/>
          </a:prstGeom>
          <a:ln>
            <a:noFill/>
          </a:ln>
        </p:spPr>
      </p:pic>
      <p:pic>
        <p:nvPicPr>
          <p:cNvPr id="142" name="Графический объект 20" descr=""/>
          <p:cNvPicPr/>
          <p:nvPr/>
        </p:nvPicPr>
        <p:blipFill>
          <a:blip r:embed="rId4"/>
          <a:stretch/>
        </p:blipFill>
        <p:spPr>
          <a:xfrm>
            <a:off x="0" y="5307120"/>
            <a:ext cx="1218960" cy="1550520"/>
          </a:xfrm>
          <a:prstGeom prst="rect">
            <a:avLst/>
          </a:prstGeom>
          <a:ln>
            <a:noFill/>
          </a:ln>
        </p:spPr>
      </p:pic>
      <p:pic>
        <p:nvPicPr>
          <p:cNvPr id="143" name="Рисунок 26" descr=""/>
          <p:cNvPicPr/>
          <p:nvPr/>
        </p:nvPicPr>
        <p:blipFill>
          <a:blip r:embed="rId5"/>
          <a:stretch/>
        </p:blipFill>
        <p:spPr>
          <a:xfrm>
            <a:off x="-16560" y="4545360"/>
            <a:ext cx="1248120" cy="1569960"/>
          </a:xfrm>
          <a:prstGeom prst="rect">
            <a:avLst/>
          </a:prstGeom>
          <a:ln>
            <a:noFill/>
          </a:ln>
        </p:spPr>
      </p:pic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66200" y="384120"/>
            <a:ext cx="4635720" cy="676440"/>
          </a:xfrm>
          <a:prstGeom prst="rect">
            <a:avLst/>
          </a:prstGeom>
        </p:spPr>
        <p:txBody>
          <a:bodyPr lIns="0" rIns="0" tIns="45000" bIns="45000" anchor="ctr"/>
          <a:p>
            <a:pPr marL="182880">
              <a:lnSpc>
                <a:spcPct val="100000"/>
              </a:lnSpc>
            </a:pPr>
            <a:r>
              <a:rPr b="1" lang="ru-RU" sz="4000" spc="-1" strike="noStrike">
                <a:solidFill>
                  <a:srgbClr val="c94c25"/>
                </a:solidFill>
                <a:latin typeface="Segoe UI"/>
              </a:rPr>
              <a:t>Образец заголовка</a:t>
            </a:r>
            <a:endParaRPr b="0" lang="ru-RU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71640"/>
          </a:xfrm>
          <a:prstGeom prst="rect">
            <a:avLst/>
          </a:prstGeom>
        </p:spPr>
        <p:txBody>
          <a:bodyPr lIns="90000" rIns="90000" tIns="45000" bIns="45000"/>
          <a:p>
            <a:pPr marL="448200" indent="-383760">
              <a:lnSpc>
                <a:spcPct val="100000"/>
              </a:lnSpc>
              <a:spcBef>
                <a:spcPts val="561"/>
              </a:spcBef>
              <a:spcAft>
                <a:spcPts val="1001"/>
              </a:spcAft>
              <a:buClr>
                <a:srgbClr val="c94c25"/>
              </a:buClr>
              <a:buSzPct val="80000"/>
              <a:buFont typeface="Arial"/>
              <a:buChar char="•"/>
            </a:pPr>
            <a:r>
              <a:rPr b="0" lang="ru-RU" sz="2800" spc="-1" strike="noStrike">
                <a:solidFill>
                  <a:srgbClr val="262626"/>
                </a:solidFill>
                <a:latin typeface="Arial"/>
              </a:rPr>
              <a:t>Образец текста</a:t>
            </a:r>
            <a:endParaRPr b="0" lang="ru-RU" sz="2800" spc="-1" strike="noStrike">
              <a:solidFill>
                <a:srgbClr val="262626"/>
              </a:solidFill>
              <a:latin typeface="Arial"/>
            </a:endParaRPr>
          </a:p>
          <a:p>
            <a:pPr lvl="1" marL="822960" indent="-285480">
              <a:lnSpc>
                <a:spcPct val="100000"/>
              </a:lnSpc>
              <a:spcBef>
                <a:spcPts val="479"/>
              </a:spcBef>
              <a:spcAft>
                <a:spcPts val="1001"/>
              </a:spcAft>
              <a:buClr>
                <a:srgbClr val="c94c25"/>
              </a:buClr>
              <a:buSzPct val="95000"/>
              <a:buFont typeface="Arial"/>
              <a:buChar char="•"/>
            </a:pPr>
            <a:r>
              <a:rPr b="0" lang="ru-RU" sz="2400" spc="-1" strike="noStrike">
                <a:solidFill>
                  <a:srgbClr val="262626"/>
                </a:solidFill>
                <a:latin typeface="Arial"/>
              </a:rPr>
              <a:t>Второй уровень</a:t>
            </a:r>
            <a:endParaRPr b="0" lang="ru-RU" sz="2400" spc="-1" strike="noStrike">
              <a:solidFill>
                <a:srgbClr val="262626"/>
              </a:solidFill>
              <a:latin typeface="Arial"/>
            </a:endParaRPr>
          </a:p>
          <a:p>
            <a:pPr lvl="2" marL="1106280" indent="-228240">
              <a:lnSpc>
                <a:spcPct val="100000"/>
              </a:lnSpc>
              <a:spcBef>
                <a:spcPts val="400"/>
              </a:spcBef>
              <a:spcAft>
                <a:spcPts val="1001"/>
              </a:spcAft>
              <a:buClr>
                <a:srgbClr val="c94c25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262626"/>
                </a:solidFill>
                <a:latin typeface="Arial"/>
              </a:rPr>
              <a:t>Третий уровень</a:t>
            </a:r>
            <a:endParaRPr b="0" lang="ru-RU" sz="2000" spc="-1" strike="noStrike">
              <a:solidFill>
                <a:srgbClr val="262626"/>
              </a:solidFill>
              <a:latin typeface="Arial"/>
            </a:endParaRPr>
          </a:p>
          <a:p>
            <a:pPr lvl="3" marL="1371600" indent="-209880">
              <a:lnSpc>
                <a:spcPct val="100000"/>
              </a:lnSpc>
              <a:spcBef>
                <a:spcPts val="360"/>
              </a:spcBef>
              <a:spcAft>
                <a:spcPts val="1001"/>
              </a:spcAft>
              <a:buClr>
                <a:srgbClr val="c94c25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262626"/>
                </a:solidFill>
                <a:latin typeface="Arial"/>
              </a:rPr>
              <a:t>Четвертый уровень</a:t>
            </a:r>
            <a:endParaRPr b="0" lang="ru-RU" sz="1800" spc="-1" strike="noStrike">
              <a:solidFill>
                <a:srgbClr val="262626"/>
              </a:solidFill>
              <a:latin typeface="Arial"/>
            </a:endParaRPr>
          </a:p>
          <a:p>
            <a:pPr lvl="4" marL="1600200" indent="-209880">
              <a:lnSpc>
                <a:spcPct val="100000"/>
              </a:lnSpc>
              <a:spcBef>
                <a:spcPts val="360"/>
              </a:spcBef>
              <a:spcAft>
                <a:spcPts val="1001"/>
              </a:spcAft>
              <a:buClr>
                <a:srgbClr val="c94c25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262626"/>
                </a:solidFill>
                <a:latin typeface="Arial"/>
              </a:rPr>
              <a:t>Пятый уровень</a:t>
            </a:r>
            <a:endParaRPr b="0" lang="ru-RU" sz="18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ftr"/>
          </p:nvPr>
        </p:nvSpPr>
        <p:spPr>
          <a:xfrm>
            <a:off x="5870520" y="173160"/>
            <a:ext cx="2212560" cy="300600"/>
          </a:xfrm>
          <a:prstGeom prst="rect">
            <a:avLst/>
          </a:prstGeom>
        </p:spPr>
        <p:txBody>
          <a:bodyPr lIns="90000" rIns="90000" tIns="45000" bIns="45000" anchor="b"/>
          <a:p>
            <a:pPr algn="r">
              <a:lnSpc>
                <a:spcPct val="100000"/>
              </a:lnSpc>
            </a:pPr>
            <a:r>
              <a:rPr b="0" lang="ru-RU" sz="1200" spc="-1" strike="noStrike">
                <a:solidFill>
                  <a:srgbClr val="262626"/>
                </a:solidFill>
                <a:latin typeface="Arial"/>
              </a:rPr>
              <a:t>www.website.com</a:t>
            </a:r>
            <a:endParaRPr b="0" lang="ru-RU" sz="1200" spc="-1" strike="noStrike">
              <a:latin typeface="Times New Roman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sldNum"/>
          </p:nvPr>
        </p:nvSpPr>
        <p:spPr>
          <a:xfrm>
            <a:off x="8183880" y="173160"/>
            <a:ext cx="502560" cy="301320"/>
          </a:xfrm>
          <a:prstGeom prst="rect">
            <a:avLst/>
          </a:prstGeom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fld id="{F8BCE66B-9D99-4265-8CCA-941CD6612499}" type="slidenum">
              <a:rPr b="1" lang="ru-RU" sz="1200" spc="-1" strike="noStrike">
                <a:solidFill>
                  <a:srgbClr val="262626"/>
                </a:solidFill>
                <a:latin typeface="Arial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  <p:sldLayoutId id="2147483699" r:id="rId17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33.pn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5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6.jpeg"/><Relationship Id="rId2" Type="http://schemas.openxmlformats.org/officeDocument/2006/relationships/slideLayout" Target="../slideLayouts/slideLayout28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7.jpeg"/><Relationship Id="rId2" Type="http://schemas.openxmlformats.org/officeDocument/2006/relationships/slideLayout" Target="../slideLayouts/slideLayout28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8.jpeg"/><Relationship Id="rId2" Type="http://schemas.openxmlformats.org/officeDocument/2006/relationships/slideLayout" Target="../slideLayouts/slideLayout28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9.jpeg"/><Relationship Id="rId2" Type="http://schemas.openxmlformats.org/officeDocument/2006/relationships/slideLayout" Target="../slideLayouts/slideLayout28.xml"/><Relationship Id="rId3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30.jpeg"/><Relationship Id="rId2" Type="http://schemas.openxmlformats.org/officeDocument/2006/relationships/slideLayout" Target="../slideLayouts/slideLayout28.xml"/><Relationship Id="rId3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31.png"/><Relationship Id="rId2" Type="http://schemas.openxmlformats.org/officeDocument/2006/relationships/slideLayout" Target="../slideLayouts/slideLayout37.xml"/><Relationship Id="rId3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32.png"/><Relationship Id="rId2" Type="http://schemas.openxmlformats.org/officeDocument/2006/relationships/slideLayout" Target="../slideLayouts/slideLayout28.xml"/><Relationship Id="rId3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3276720" y="533520"/>
            <a:ext cx="5615640" cy="159912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45000" anchor="b"/>
          <a:p>
            <a:pPr marL="182880" algn="r">
              <a:lnSpc>
                <a:spcPct val="100000"/>
              </a:lnSpc>
            </a:pPr>
            <a:r>
              <a:rPr b="1" lang="ru-RU" sz="4500" spc="-1" strike="noStrike">
                <a:solidFill>
                  <a:srgbClr val="262626"/>
                </a:solidFill>
                <a:latin typeface="Segoe UI"/>
              </a:rPr>
              <a:t>Регистрация НКО</a:t>
            </a:r>
            <a:endParaRPr b="0" lang="ru-RU" sz="45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0" name="TextShape 2"/>
          <p:cNvSpPr txBox="1"/>
          <p:nvPr/>
        </p:nvSpPr>
        <p:spPr>
          <a:xfrm>
            <a:off x="4977720" y="5013000"/>
            <a:ext cx="3878640" cy="12340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algn="ctr">
              <a:lnSpc>
                <a:spcPct val="100000"/>
              </a:lnSpc>
              <a:spcAft>
                <a:spcPts val="1001"/>
              </a:spcAft>
            </a:pPr>
            <a:r>
              <a:rPr b="0" lang="ru-RU" sz="2800" spc="-1" strike="noStrike">
                <a:solidFill>
                  <a:srgbClr val="5c5c5c"/>
                </a:solidFill>
                <a:latin typeface="Arial"/>
              </a:rPr>
              <a:t>ОГКУ «Ресурсный центр по поддержке НКО Иркутской области»</a:t>
            </a:r>
            <a:endParaRPr b="0" lang="ru-RU" sz="2800" spc="-1" strike="noStrike">
              <a:latin typeface="Arial"/>
            </a:endParaRPr>
          </a:p>
          <a:p>
            <a:pPr algn="r">
              <a:lnSpc>
                <a:spcPct val="100000"/>
              </a:lnSpc>
              <a:spcAft>
                <a:spcPts val="1001"/>
              </a:spcAft>
            </a:pPr>
            <a:endParaRPr b="0" lang="ru-RU" sz="2800" spc="-1" strike="noStrike">
              <a:latin typeface="Arial"/>
            </a:endParaRPr>
          </a:p>
        </p:txBody>
      </p:sp>
      <p:pic>
        <p:nvPicPr>
          <p:cNvPr id="191" name="Рисунок 3" descr=""/>
          <p:cNvPicPr/>
          <p:nvPr/>
        </p:nvPicPr>
        <p:blipFill>
          <a:blip r:embed="rId1"/>
          <a:stretch/>
        </p:blipFill>
        <p:spPr>
          <a:xfrm>
            <a:off x="539640" y="141480"/>
            <a:ext cx="1255680" cy="1599120"/>
          </a:xfrm>
          <a:prstGeom prst="rect">
            <a:avLst/>
          </a:prstGeom>
          <a:ln>
            <a:noFill/>
          </a:ln>
        </p:spPr>
      </p:pic>
      <p:sp>
        <p:nvSpPr>
          <p:cNvPr id="192" name="CustomShape 3"/>
          <p:cNvSpPr/>
          <p:nvPr/>
        </p:nvSpPr>
        <p:spPr>
          <a:xfrm>
            <a:off x="0" y="1740960"/>
            <a:ext cx="266400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ru-RU" sz="1000" spc="-1" strike="noStrike">
                <a:solidFill>
                  <a:srgbClr val="000000"/>
                </a:solidFill>
                <a:latin typeface="Arial"/>
              </a:rPr>
              <a:t>АППАРАТ ГУБЕРНАТОРА ИРКУТСКОЙ ОБЛАСТИ И ПРАВИТЕЛЬСТВА </a:t>
            </a:r>
            <a:endParaRPr b="0" lang="ru-RU" sz="1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000" spc="-1" strike="noStrike">
                <a:solidFill>
                  <a:srgbClr val="000000"/>
                </a:solidFill>
                <a:latin typeface="Arial"/>
              </a:rPr>
              <a:t>ИРКУТСКОЙ ОБЛАСТИ</a:t>
            </a:r>
            <a:endParaRPr b="0" lang="ru-RU" sz="10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extShape 1"/>
          <p:cNvSpPr txBox="1"/>
          <p:nvPr/>
        </p:nvSpPr>
        <p:spPr>
          <a:xfrm>
            <a:off x="107640" y="332640"/>
            <a:ext cx="4997520" cy="72396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45000" anchor="ctr"/>
          <a:p>
            <a:pPr marL="182880">
              <a:lnSpc>
                <a:spcPct val="100000"/>
              </a:lnSpc>
            </a:pPr>
            <a:r>
              <a:rPr b="1" lang="ru-RU" sz="4000" spc="-1" strike="noStrike">
                <a:solidFill>
                  <a:srgbClr val="c94c25"/>
                </a:solidFill>
                <a:latin typeface="Segoe UI"/>
              </a:rPr>
              <a:t>Консультации в Минюсте</a:t>
            </a:r>
            <a:endParaRPr b="0" lang="ru-RU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3" name="TextShape 2"/>
          <p:cNvSpPr txBox="1"/>
          <p:nvPr/>
        </p:nvSpPr>
        <p:spPr>
          <a:xfrm>
            <a:off x="0" y="1340640"/>
            <a:ext cx="9143640" cy="5517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64080">
              <a:lnSpc>
                <a:spcPct val="100000"/>
              </a:lnSpc>
              <a:spcBef>
                <a:spcPts val="281"/>
              </a:spcBef>
              <a:spcAft>
                <a:spcPts val="1001"/>
              </a:spcAft>
            </a:pPr>
            <a:r>
              <a:rPr b="0" lang="ru-RU" sz="1400" spc="-1" strike="noStrike">
                <a:solidFill>
                  <a:srgbClr val="262626"/>
                </a:solidFill>
                <a:latin typeface="Arial"/>
              </a:rPr>
              <a:t>Консультации предоставляются по вопросам:</a:t>
            </a:r>
            <a:endParaRPr b="0" lang="ru-RU" sz="1400" spc="-1" strike="noStrike">
              <a:solidFill>
                <a:srgbClr val="262626"/>
              </a:solidFill>
              <a:latin typeface="Arial"/>
            </a:endParaRPr>
          </a:p>
          <a:p>
            <a:pPr marL="64080">
              <a:lnSpc>
                <a:spcPct val="100000"/>
              </a:lnSpc>
              <a:spcBef>
                <a:spcPts val="281"/>
              </a:spcBef>
              <a:spcAft>
                <a:spcPts val="1001"/>
              </a:spcAft>
            </a:pPr>
            <a:r>
              <a:rPr b="0" lang="ru-RU" sz="1400" spc="-1" strike="noStrike">
                <a:solidFill>
                  <a:srgbClr val="262626"/>
                </a:solidFill>
                <a:latin typeface="Arial"/>
              </a:rPr>
              <a:t>- перечня документов, необходимых для государственной регистрации и требований, предъявляемых к их оформлению;</a:t>
            </a:r>
            <a:endParaRPr b="0" lang="ru-RU" sz="1400" spc="-1" strike="noStrike">
              <a:solidFill>
                <a:srgbClr val="262626"/>
              </a:solidFill>
              <a:latin typeface="Arial"/>
            </a:endParaRPr>
          </a:p>
          <a:p>
            <a:pPr marL="64080">
              <a:lnSpc>
                <a:spcPct val="100000"/>
              </a:lnSpc>
              <a:spcBef>
                <a:spcPts val="281"/>
              </a:spcBef>
              <a:spcAft>
                <a:spcPts val="1001"/>
              </a:spcAft>
            </a:pPr>
            <a:r>
              <a:rPr b="0" lang="ru-RU" sz="1400" spc="-1" strike="noStrike">
                <a:solidFill>
                  <a:srgbClr val="262626"/>
                </a:solidFill>
                <a:latin typeface="Arial"/>
              </a:rPr>
              <a:t>- размера государственной пошлины;</a:t>
            </a:r>
            <a:endParaRPr b="0" lang="ru-RU" sz="1400" spc="-1" strike="noStrike">
              <a:solidFill>
                <a:srgbClr val="262626"/>
              </a:solidFill>
              <a:latin typeface="Arial"/>
            </a:endParaRPr>
          </a:p>
          <a:p>
            <a:pPr marL="64080">
              <a:lnSpc>
                <a:spcPct val="100000"/>
              </a:lnSpc>
              <a:spcBef>
                <a:spcPts val="281"/>
              </a:spcBef>
              <a:spcAft>
                <a:spcPts val="1001"/>
              </a:spcAft>
            </a:pPr>
            <a:r>
              <a:rPr b="0" lang="ru-RU" sz="1400" spc="-1" strike="noStrike">
                <a:solidFill>
                  <a:srgbClr val="262626"/>
                </a:solidFill>
                <a:latin typeface="Arial"/>
              </a:rPr>
              <a:t>- порядка и сроков предоставления государственной услуги;</a:t>
            </a:r>
            <a:endParaRPr b="0" lang="ru-RU" sz="1400" spc="-1" strike="noStrike">
              <a:solidFill>
                <a:srgbClr val="262626"/>
              </a:solidFill>
              <a:latin typeface="Arial"/>
            </a:endParaRPr>
          </a:p>
          <a:p>
            <a:pPr marL="64080">
              <a:lnSpc>
                <a:spcPct val="100000"/>
              </a:lnSpc>
              <a:spcBef>
                <a:spcPts val="281"/>
              </a:spcBef>
              <a:spcAft>
                <a:spcPts val="1001"/>
              </a:spcAft>
            </a:pPr>
            <a:r>
              <a:rPr b="0" lang="ru-RU" sz="1400" spc="-1" strike="noStrike">
                <a:solidFill>
                  <a:srgbClr val="262626"/>
                </a:solidFill>
                <a:latin typeface="Arial"/>
              </a:rPr>
              <a:t>- порядка обжалования решений, действий или бездействия должностных лиц, предоставляющих государственную услугу.</a:t>
            </a:r>
            <a:endParaRPr b="0" lang="ru-RU" sz="1400" spc="-1" strike="noStrike">
              <a:solidFill>
                <a:srgbClr val="262626"/>
              </a:solidFill>
              <a:latin typeface="Arial"/>
            </a:endParaRPr>
          </a:p>
          <a:p>
            <a:pPr marL="64080">
              <a:lnSpc>
                <a:spcPct val="100000"/>
              </a:lnSpc>
              <a:spcBef>
                <a:spcPts val="281"/>
              </a:spcBef>
              <a:spcAft>
                <a:spcPts val="1001"/>
              </a:spcAft>
            </a:pPr>
            <a:r>
              <a:rPr b="0" lang="ru-RU" sz="1400" spc="-1" strike="noStrike">
                <a:solidFill>
                  <a:srgbClr val="262626"/>
                </a:solidFill>
                <a:latin typeface="Arial"/>
              </a:rPr>
              <a:t>Консультации предоставляются при личном обращении, посредством интернет-сайта, телефонной связи, почты или электронной почты. </a:t>
            </a:r>
            <a:endParaRPr b="0" lang="ru-RU" sz="1400" spc="-1" strike="noStrike">
              <a:solidFill>
                <a:srgbClr val="262626"/>
              </a:solidFill>
              <a:latin typeface="Arial"/>
            </a:endParaRPr>
          </a:p>
          <a:p>
            <a:pPr marL="64080">
              <a:lnSpc>
                <a:spcPct val="100000"/>
              </a:lnSpc>
              <a:spcBef>
                <a:spcPts val="281"/>
              </a:spcBef>
              <a:spcAft>
                <a:spcPts val="1001"/>
              </a:spcAft>
            </a:pPr>
            <a:r>
              <a:rPr b="0" lang="ru-RU" sz="1400" spc="-1" strike="noStrike">
                <a:solidFill>
                  <a:srgbClr val="262626"/>
                </a:solidFill>
                <a:latin typeface="Arial"/>
              </a:rPr>
              <a:t>Управление осуществляют прием заявителей для личного представления документов для государственной регистрации в соответствии со следующим графиком:</a:t>
            </a:r>
            <a:endParaRPr b="0" lang="ru-RU" sz="1400" spc="-1" strike="noStrike">
              <a:solidFill>
                <a:srgbClr val="262626"/>
              </a:solidFill>
              <a:latin typeface="Arial"/>
            </a:endParaRPr>
          </a:p>
          <a:p>
            <a:pPr marL="64080">
              <a:lnSpc>
                <a:spcPct val="100000"/>
              </a:lnSpc>
              <a:spcBef>
                <a:spcPts val="281"/>
              </a:spcBef>
              <a:spcAft>
                <a:spcPts val="1001"/>
              </a:spcAft>
            </a:pPr>
            <a:r>
              <a:rPr b="0" lang="ru-RU" sz="1400" spc="-1" strike="noStrike">
                <a:solidFill>
                  <a:srgbClr val="262626"/>
                </a:solidFill>
                <a:latin typeface="Arial"/>
              </a:rPr>
              <a:t>     </a:t>
            </a:r>
            <a:r>
              <a:rPr b="0" lang="ru-RU" sz="1400" spc="-1" strike="noStrike">
                <a:solidFill>
                  <a:srgbClr val="262626"/>
                </a:solidFill>
                <a:latin typeface="Arial"/>
              </a:rPr>
              <a:t>Понедельник       14.00 - 17.00</a:t>
            </a:r>
            <a:endParaRPr b="0" lang="ru-RU" sz="1400" spc="-1" strike="noStrike">
              <a:solidFill>
                <a:srgbClr val="262626"/>
              </a:solidFill>
              <a:latin typeface="Arial"/>
            </a:endParaRPr>
          </a:p>
          <a:p>
            <a:pPr marL="64080">
              <a:lnSpc>
                <a:spcPct val="100000"/>
              </a:lnSpc>
              <a:spcBef>
                <a:spcPts val="281"/>
              </a:spcBef>
              <a:spcAft>
                <a:spcPts val="1001"/>
              </a:spcAft>
            </a:pPr>
            <a:r>
              <a:rPr b="0" lang="ru-RU" sz="1400" spc="-1" strike="noStrike">
                <a:solidFill>
                  <a:srgbClr val="262626"/>
                </a:solidFill>
                <a:latin typeface="Arial"/>
              </a:rPr>
              <a:t>     </a:t>
            </a:r>
            <a:r>
              <a:rPr b="0" lang="ru-RU" sz="1400" spc="-1" strike="noStrike">
                <a:solidFill>
                  <a:srgbClr val="262626"/>
                </a:solidFill>
                <a:latin typeface="Arial"/>
              </a:rPr>
              <a:t>Вторник            9.00 - 12.00</a:t>
            </a:r>
            <a:endParaRPr b="0" lang="ru-RU" sz="1400" spc="-1" strike="noStrike">
              <a:solidFill>
                <a:srgbClr val="262626"/>
              </a:solidFill>
              <a:latin typeface="Arial"/>
            </a:endParaRPr>
          </a:p>
          <a:p>
            <a:pPr marL="64080">
              <a:lnSpc>
                <a:spcPct val="100000"/>
              </a:lnSpc>
              <a:spcBef>
                <a:spcPts val="281"/>
              </a:spcBef>
              <a:spcAft>
                <a:spcPts val="1001"/>
              </a:spcAft>
            </a:pPr>
            <a:r>
              <a:rPr b="0" lang="ru-RU" sz="1400" spc="-1" strike="noStrike">
                <a:solidFill>
                  <a:srgbClr val="262626"/>
                </a:solidFill>
                <a:latin typeface="Arial"/>
              </a:rPr>
              <a:t>     </a:t>
            </a:r>
            <a:r>
              <a:rPr b="0" lang="ru-RU" sz="1400" spc="-1" strike="noStrike">
                <a:solidFill>
                  <a:srgbClr val="262626"/>
                </a:solidFill>
                <a:latin typeface="Arial"/>
              </a:rPr>
              <a:t>Среда             14.00 - 17.00</a:t>
            </a:r>
            <a:endParaRPr b="0" lang="ru-RU" sz="1400" spc="-1" strike="noStrike">
              <a:solidFill>
                <a:srgbClr val="262626"/>
              </a:solidFill>
              <a:latin typeface="Arial"/>
            </a:endParaRPr>
          </a:p>
          <a:p>
            <a:pPr marL="64080">
              <a:lnSpc>
                <a:spcPct val="100000"/>
              </a:lnSpc>
              <a:spcBef>
                <a:spcPts val="281"/>
              </a:spcBef>
              <a:spcAft>
                <a:spcPts val="1001"/>
              </a:spcAft>
            </a:pPr>
            <a:r>
              <a:rPr b="0" lang="ru-RU" sz="1400" spc="-1" strike="noStrike">
                <a:solidFill>
                  <a:srgbClr val="262626"/>
                </a:solidFill>
                <a:latin typeface="Arial"/>
              </a:rPr>
              <a:t>     </a:t>
            </a:r>
            <a:r>
              <a:rPr b="0" lang="ru-RU" sz="1400" spc="-1" strike="noStrike">
                <a:solidFill>
                  <a:srgbClr val="262626"/>
                </a:solidFill>
                <a:latin typeface="Arial"/>
              </a:rPr>
              <a:t>Четверг            9.00 - 12.00</a:t>
            </a:r>
            <a:endParaRPr b="0" lang="ru-RU" sz="1400" spc="-1" strike="noStrike">
              <a:solidFill>
                <a:srgbClr val="262626"/>
              </a:solidFill>
              <a:latin typeface="Arial"/>
            </a:endParaRPr>
          </a:p>
          <a:p>
            <a:pPr marL="64080">
              <a:lnSpc>
                <a:spcPct val="100000"/>
              </a:lnSpc>
              <a:spcBef>
                <a:spcPts val="281"/>
              </a:spcBef>
              <a:spcAft>
                <a:spcPts val="1001"/>
              </a:spcAft>
            </a:pPr>
            <a:r>
              <a:rPr b="0" lang="ru-RU" sz="1400" spc="-1" strike="noStrike">
                <a:solidFill>
                  <a:srgbClr val="262626"/>
                </a:solidFill>
                <a:latin typeface="Arial"/>
              </a:rPr>
              <a:t>     </a:t>
            </a:r>
            <a:r>
              <a:rPr b="0" lang="ru-RU" sz="1400" spc="-1" strike="noStrike">
                <a:solidFill>
                  <a:srgbClr val="262626"/>
                </a:solidFill>
                <a:latin typeface="Arial"/>
              </a:rPr>
              <a:t>Пятница           14.00 - 16.00.</a:t>
            </a:r>
            <a:endParaRPr b="0" lang="ru-RU" sz="1400" spc="-1" strike="noStrike">
              <a:solidFill>
                <a:srgbClr val="262626"/>
              </a:solidFill>
              <a:latin typeface="Arial"/>
            </a:endParaRPr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extShape 1"/>
          <p:cNvSpPr txBox="1"/>
          <p:nvPr/>
        </p:nvSpPr>
        <p:spPr>
          <a:xfrm>
            <a:off x="0" y="381240"/>
            <a:ext cx="5105160" cy="67572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45000" anchor="ctr"/>
          <a:p>
            <a:pPr marL="182880">
              <a:lnSpc>
                <a:spcPct val="100000"/>
              </a:lnSpc>
            </a:pPr>
            <a:r>
              <a:rPr b="1" lang="ru-RU" sz="4000" spc="-1" strike="noStrike">
                <a:solidFill>
                  <a:srgbClr val="c94c25"/>
                </a:solidFill>
                <a:latin typeface="Segoe UI"/>
              </a:rPr>
              <a:t>КРУГ ЗАЯВИТЕЛЕЙ</a:t>
            </a:r>
            <a:endParaRPr b="0" lang="ru-RU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5" name="TextShape 2"/>
          <p:cNvSpPr txBox="1"/>
          <p:nvPr/>
        </p:nvSpPr>
        <p:spPr>
          <a:xfrm>
            <a:off x="457200" y="1425600"/>
            <a:ext cx="8506800" cy="4883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64080">
              <a:lnSpc>
                <a:spcPct val="100000"/>
              </a:lnSpc>
              <a:spcBef>
                <a:spcPts val="400"/>
              </a:spcBef>
              <a:spcAft>
                <a:spcPts val="1001"/>
              </a:spcAft>
            </a:pPr>
            <a:r>
              <a:rPr b="0" lang="ru-RU" sz="2000" spc="-1" strike="noStrike">
                <a:solidFill>
                  <a:srgbClr val="262626"/>
                </a:solidFill>
                <a:latin typeface="Arial"/>
              </a:rPr>
              <a:t>Заявителями при государственной регистрации некоммерческой организации являются:</a:t>
            </a:r>
            <a:endParaRPr b="0" lang="ru-RU" sz="2000" spc="-1" strike="noStrike">
              <a:solidFill>
                <a:srgbClr val="262626"/>
              </a:solidFill>
              <a:latin typeface="Arial"/>
            </a:endParaRPr>
          </a:p>
          <a:p>
            <a:pPr marL="64080">
              <a:lnSpc>
                <a:spcPct val="100000"/>
              </a:lnSpc>
              <a:spcBef>
                <a:spcPts val="400"/>
              </a:spcBef>
              <a:spcAft>
                <a:spcPts val="1001"/>
              </a:spcAft>
            </a:pPr>
            <a:r>
              <a:rPr b="0" lang="ru-RU" sz="2000" spc="-1" strike="noStrike">
                <a:solidFill>
                  <a:srgbClr val="262626"/>
                </a:solidFill>
                <a:latin typeface="Arial"/>
              </a:rPr>
              <a:t>-руководитель постоянно действующего руководящего (исполнительного) органа регистрируемой некоммерческой организации или иное лицо, имеющие право без доверенности действовать от ее имени;</a:t>
            </a:r>
            <a:endParaRPr b="0" lang="ru-RU" sz="2000" spc="-1" strike="noStrike">
              <a:solidFill>
                <a:srgbClr val="262626"/>
              </a:solidFill>
              <a:latin typeface="Arial"/>
            </a:endParaRPr>
          </a:p>
          <a:p>
            <a:pPr marL="64080">
              <a:lnSpc>
                <a:spcPct val="100000"/>
              </a:lnSpc>
              <a:spcBef>
                <a:spcPts val="400"/>
              </a:spcBef>
              <a:spcAft>
                <a:spcPts val="1001"/>
              </a:spcAft>
            </a:pPr>
            <a:r>
              <a:rPr b="0" lang="ru-RU" sz="2000" spc="-1" strike="noStrike">
                <a:solidFill>
                  <a:srgbClr val="262626"/>
                </a:solidFill>
                <a:latin typeface="Arial"/>
              </a:rPr>
              <a:t>-учредитель (учредители) некоммерческой организации при ее создании;</a:t>
            </a:r>
            <a:endParaRPr b="0" lang="ru-RU" sz="2000" spc="-1" strike="noStrike">
              <a:solidFill>
                <a:srgbClr val="262626"/>
              </a:solidFill>
              <a:latin typeface="Arial"/>
            </a:endParaRPr>
          </a:p>
          <a:p>
            <a:pPr marL="64080">
              <a:lnSpc>
                <a:spcPct val="100000"/>
              </a:lnSpc>
              <a:spcBef>
                <a:spcPts val="400"/>
              </a:spcBef>
              <a:spcAft>
                <a:spcPts val="1001"/>
              </a:spcAft>
            </a:pPr>
            <a:r>
              <a:rPr b="0" lang="ru-RU" sz="2000" spc="-1" strike="noStrike">
                <a:solidFill>
                  <a:srgbClr val="262626"/>
                </a:solidFill>
                <a:latin typeface="Arial"/>
              </a:rPr>
              <a:t>-руководитель юридического лица, выступающего учредителем регистрируемой некоммерческой организации;</a:t>
            </a:r>
            <a:endParaRPr b="0" lang="ru-RU" sz="2000" spc="-1" strike="noStrike">
              <a:solidFill>
                <a:srgbClr val="262626"/>
              </a:solidFill>
              <a:latin typeface="Arial"/>
            </a:endParaRPr>
          </a:p>
          <a:p>
            <a:pPr marL="64080">
              <a:lnSpc>
                <a:spcPct val="100000"/>
              </a:lnSpc>
              <a:spcBef>
                <a:spcPts val="400"/>
              </a:spcBef>
              <a:spcAft>
                <a:spcPts val="1001"/>
              </a:spcAft>
            </a:pPr>
            <a:r>
              <a:rPr b="0" lang="ru-RU" sz="2000" spc="-1" strike="noStrike">
                <a:solidFill>
                  <a:srgbClr val="262626"/>
                </a:solidFill>
                <a:latin typeface="Arial"/>
              </a:rPr>
              <a:t>-иное лицо, действующее на основании полномочия, предусмотренного федеральным законом, или актом специально уполномоченного на то государственного органа, или актом органа местного самоуправления.</a:t>
            </a:r>
            <a:endParaRPr b="0" lang="ru-RU" sz="2000" spc="-1" strike="noStrike">
              <a:solidFill>
                <a:srgbClr val="262626"/>
              </a:solidFill>
              <a:latin typeface="Arial"/>
            </a:endParaRPr>
          </a:p>
          <a:p>
            <a:pPr marL="64080">
              <a:lnSpc>
                <a:spcPct val="100000"/>
              </a:lnSpc>
              <a:spcBef>
                <a:spcPts val="400"/>
              </a:spcBef>
              <a:spcAft>
                <a:spcPts val="1001"/>
              </a:spcAft>
            </a:pPr>
            <a:endParaRPr b="0" lang="ru-RU" sz="2000" spc="-1" strike="noStrike">
              <a:solidFill>
                <a:srgbClr val="262626"/>
              </a:solidFill>
              <a:latin typeface="Arial"/>
            </a:endParaRPr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extShape 1"/>
          <p:cNvSpPr txBox="1"/>
          <p:nvPr/>
        </p:nvSpPr>
        <p:spPr>
          <a:xfrm>
            <a:off x="0" y="381240"/>
            <a:ext cx="6660000" cy="67572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45000" anchor="ctr"/>
          <a:p>
            <a:pPr marL="182880">
              <a:lnSpc>
                <a:spcPct val="100000"/>
              </a:lnSpc>
            </a:pPr>
            <a:r>
              <a:rPr b="1" lang="ru-RU" sz="4000" spc="-1" strike="noStrike">
                <a:solidFill>
                  <a:srgbClr val="c94c25"/>
                </a:solidFill>
                <a:latin typeface="Segoe UI"/>
              </a:rPr>
              <a:t>СРОКИ РЕГИСТРАЦИИ</a:t>
            </a:r>
            <a:endParaRPr b="0" lang="ru-RU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7" name="TextShape 2"/>
          <p:cNvSpPr txBox="1"/>
          <p:nvPr/>
        </p:nvSpPr>
        <p:spPr>
          <a:xfrm>
            <a:off x="457200" y="1425600"/>
            <a:ext cx="8074800" cy="49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64080" algn="just">
              <a:lnSpc>
                <a:spcPct val="100000"/>
              </a:lnSpc>
              <a:spcBef>
                <a:spcPts val="400"/>
              </a:spcBef>
              <a:spcAft>
                <a:spcPts val="1001"/>
              </a:spcAft>
            </a:pPr>
            <a:r>
              <a:rPr b="0" lang="ru-RU" sz="2000" spc="-1" strike="noStrike">
                <a:solidFill>
                  <a:srgbClr val="262626"/>
                </a:solidFill>
                <a:latin typeface="Arial"/>
              </a:rPr>
              <a:t>Общий срок предоставления государственной услуги центральным аппаратом Минюста России и его территориальными органами, без учета времени на исполнение функций регистрирующим органом, не должен превышать: </a:t>
            </a:r>
            <a:endParaRPr b="0" lang="ru-RU" sz="2000" spc="-1" strike="noStrike">
              <a:solidFill>
                <a:srgbClr val="262626"/>
              </a:solidFill>
              <a:latin typeface="Arial"/>
            </a:endParaRPr>
          </a:p>
          <a:p>
            <a:pPr marL="64080" algn="just">
              <a:lnSpc>
                <a:spcPct val="100000"/>
              </a:lnSpc>
              <a:spcBef>
                <a:spcPts val="400"/>
              </a:spcBef>
              <a:spcAft>
                <a:spcPts val="1001"/>
              </a:spcAft>
            </a:pPr>
            <a:r>
              <a:rPr b="0" lang="ru-RU" sz="2000" spc="-1" strike="noStrike">
                <a:solidFill>
                  <a:srgbClr val="262626"/>
                </a:solidFill>
                <a:latin typeface="Arial"/>
              </a:rPr>
              <a:t>33 дней в отношении общественных объединений, </a:t>
            </a:r>
            <a:endParaRPr b="0" lang="ru-RU" sz="2000" spc="-1" strike="noStrike">
              <a:solidFill>
                <a:srgbClr val="262626"/>
              </a:solidFill>
              <a:latin typeface="Arial"/>
            </a:endParaRPr>
          </a:p>
          <a:p>
            <a:pPr marL="64080" algn="just">
              <a:lnSpc>
                <a:spcPct val="100000"/>
              </a:lnSpc>
              <a:spcBef>
                <a:spcPts val="400"/>
              </a:spcBef>
              <a:spcAft>
                <a:spcPts val="1001"/>
              </a:spcAft>
            </a:pPr>
            <a:r>
              <a:rPr b="0" lang="ru-RU" sz="2000" spc="-1" strike="noStrike">
                <a:solidFill>
                  <a:srgbClr val="262626"/>
                </a:solidFill>
                <a:latin typeface="Arial"/>
              </a:rPr>
              <a:t>30 дней - политических партий, </a:t>
            </a:r>
            <a:endParaRPr b="0" lang="ru-RU" sz="2000" spc="-1" strike="noStrike">
              <a:solidFill>
                <a:srgbClr val="262626"/>
              </a:solidFill>
              <a:latin typeface="Arial"/>
            </a:endParaRPr>
          </a:p>
          <a:p>
            <a:pPr marL="64080" algn="just">
              <a:lnSpc>
                <a:spcPct val="100000"/>
              </a:lnSpc>
              <a:spcBef>
                <a:spcPts val="400"/>
              </a:spcBef>
              <a:spcAft>
                <a:spcPts val="1001"/>
              </a:spcAft>
            </a:pPr>
            <a:r>
              <a:rPr b="0" lang="ru-RU" sz="2000" spc="-1" strike="noStrike">
                <a:solidFill>
                  <a:srgbClr val="262626"/>
                </a:solidFill>
                <a:latin typeface="Arial"/>
              </a:rPr>
              <a:t>одного месяца и трех дней или шести месяцев и трех дней (при проведении государственной религиоведческой экспертизы) - религиозных организаций  </a:t>
            </a:r>
            <a:endParaRPr b="0" lang="ru-RU" sz="2000" spc="-1" strike="noStrike">
              <a:solidFill>
                <a:srgbClr val="262626"/>
              </a:solidFill>
              <a:latin typeface="Arial"/>
            </a:endParaRPr>
          </a:p>
          <a:p>
            <a:pPr marL="64080" algn="just">
              <a:lnSpc>
                <a:spcPct val="100000"/>
              </a:lnSpc>
              <a:spcBef>
                <a:spcPts val="400"/>
              </a:spcBef>
              <a:spcAft>
                <a:spcPts val="1001"/>
              </a:spcAft>
            </a:pPr>
            <a:r>
              <a:rPr b="0" lang="ru-RU" sz="2000" spc="-1" strike="noStrike">
                <a:solidFill>
                  <a:srgbClr val="262626"/>
                </a:solidFill>
                <a:latin typeface="Arial"/>
              </a:rPr>
              <a:t>17 рабочих дней - иных некоммерческих организаций.</a:t>
            </a:r>
            <a:endParaRPr b="0" lang="ru-RU" sz="2000" spc="-1" strike="noStrike">
              <a:solidFill>
                <a:srgbClr val="262626"/>
              </a:solidFill>
              <a:latin typeface="Arial"/>
            </a:endParaRPr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TextShape 1"/>
          <p:cNvSpPr txBox="1"/>
          <p:nvPr/>
        </p:nvSpPr>
        <p:spPr>
          <a:xfrm>
            <a:off x="179640" y="381240"/>
            <a:ext cx="6696360" cy="67572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45000" anchor="ctr"/>
          <a:p>
            <a:pPr marL="182880">
              <a:lnSpc>
                <a:spcPct val="100000"/>
              </a:lnSpc>
            </a:pPr>
            <a:r>
              <a:rPr b="1" lang="ru-RU" sz="4000" spc="-1" strike="noStrike">
                <a:solidFill>
                  <a:srgbClr val="c94c25"/>
                </a:solidFill>
                <a:latin typeface="Segoe UI"/>
              </a:rPr>
              <a:t>ТРЕБОВАНИЯ К ДОКУМЕНТАМ</a:t>
            </a:r>
            <a:endParaRPr b="0" lang="ru-RU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9" name="TextShape 2"/>
          <p:cNvSpPr txBox="1"/>
          <p:nvPr/>
        </p:nvSpPr>
        <p:spPr>
          <a:xfrm>
            <a:off x="0" y="1772640"/>
            <a:ext cx="9180000" cy="5085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ru-RU" sz="1400" spc="-1" strike="noStrike">
                <a:solidFill>
                  <a:srgbClr val="262626"/>
                </a:solidFill>
                <a:latin typeface="Arial"/>
              </a:rPr>
              <a:t>1. Все документы на государственную регистрацию представляются на </a:t>
            </a:r>
            <a:r>
              <a:rPr b="1" lang="ru-RU" sz="1400" spc="-1" strike="noStrike">
                <a:solidFill>
                  <a:srgbClr val="262626"/>
                </a:solidFill>
                <a:latin typeface="Arial"/>
              </a:rPr>
              <a:t>русском языке</a:t>
            </a:r>
            <a:r>
              <a:rPr b="0" lang="ru-RU" sz="1400" spc="-1" strike="noStrike">
                <a:solidFill>
                  <a:srgbClr val="262626"/>
                </a:solidFill>
                <a:latin typeface="Arial"/>
              </a:rPr>
              <a:t>, если иное не предусмотрено федеральным законом.</a:t>
            </a:r>
            <a:endParaRPr b="0" lang="ru-RU" sz="1400" spc="-1" strike="noStrike">
              <a:solidFill>
                <a:srgbClr val="262626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400" spc="-1" strike="noStrike">
                <a:solidFill>
                  <a:srgbClr val="262626"/>
                </a:solidFill>
                <a:latin typeface="Arial"/>
              </a:rPr>
              <a:t>2. Все документы, кроме документов, представляемых в электронной форме и учредительных документов некоммерческой организации, представляются на государственную регистрацию </a:t>
            </a:r>
            <a:r>
              <a:rPr b="1" lang="ru-RU" sz="1400" spc="-1" strike="noStrike">
                <a:solidFill>
                  <a:srgbClr val="262626"/>
                </a:solidFill>
                <a:latin typeface="Arial"/>
              </a:rPr>
              <a:t>в двух экземплярах</a:t>
            </a:r>
            <a:r>
              <a:rPr b="0" lang="ru-RU" sz="1400" spc="-1" strike="noStrike">
                <a:solidFill>
                  <a:srgbClr val="262626"/>
                </a:solidFill>
                <a:latin typeface="Arial"/>
              </a:rPr>
              <a:t>, один из которых должен быть подлинником.</a:t>
            </a:r>
            <a:endParaRPr b="0" lang="ru-RU" sz="1400" spc="-1" strike="noStrike">
              <a:solidFill>
                <a:srgbClr val="262626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400" spc="-1" strike="noStrike">
                <a:solidFill>
                  <a:srgbClr val="262626"/>
                </a:solidFill>
                <a:latin typeface="Arial"/>
              </a:rPr>
              <a:t>3. </a:t>
            </a:r>
            <a:r>
              <a:rPr b="1" lang="ru-RU" sz="1400" spc="-1" strike="noStrike">
                <a:solidFill>
                  <a:srgbClr val="262626"/>
                </a:solidFill>
                <a:latin typeface="Arial"/>
              </a:rPr>
              <a:t>Учредительные документы </a:t>
            </a:r>
            <a:r>
              <a:rPr b="0" lang="ru-RU" sz="1400" spc="-1" strike="noStrike">
                <a:solidFill>
                  <a:srgbClr val="262626"/>
                </a:solidFill>
                <a:latin typeface="Arial"/>
              </a:rPr>
              <a:t>некоммерческой организации представляются </a:t>
            </a:r>
            <a:r>
              <a:rPr b="1" lang="ru-RU" sz="1400" spc="-1" strike="noStrike">
                <a:solidFill>
                  <a:srgbClr val="262626"/>
                </a:solidFill>
                <a:latin typeface="Arial"/>
              </a:rPr>
              <a:t>в трех подлинных экземплярах</a:t>
            </a:r>
            <a:r>
              <a:rPr b="0" lang="ru-RU" sz="1400" spc="-1" strike="noStrike">
                <a:solidFill>
                  <a:srgbClr val="262626"/>
                </a:solidFill>
                <a:latin typeface="Arial"/>
              </a:rPr>
              <a:t>, за исключением документов, представляемых в электронной форме. экземпляров учредительных документов, представляемых на государственную регистрацию, должны быть пронумерованы.</a:t>
            </a:r>
            <a:endParaRPr b="0" lang="ru-RU" sz="1400" spc="-1" strike="noStrike">
              <a:solidFill>
                <a:srgbClr val="262626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400" spc="-1" strike="noStrike">
                <a:solidFill>
                  <a:srgbClr val="262626"/>
                </a:solidFill>
                <a:latin typeface="Arial"/>
              </a:rPr>
              <a:t>4. Подписи уполномоченного лица общественного объединения в заявлениях удостоверяются нотариально.</a:t>
            </a:r>
            <a:endParaRPr b="0" lang="ru-RU" sz="1400" spc="-1" strike="noStrike">
              <a:solidFill>
                <a:srgbClr val="262626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400" spc="-1" strike="noStrike">
                <a:solidFill>
                  <a:srgbClr val="262626"/>
                </a:solidFill>
                <a:latin typeface="Arial"/>
              </a:rPr>
              <a:t>5. Документы, содержащие более одного листа, должны быть пронумерованы, прошиты, пронумерованы и заверены подписью заявителя на обороте последнего листа на месте прошивки.</a:t>
            </a:r>
            <a:endParaRPr b="0" lang="ru-RU" sz="1400" spc="-1" strike="noStrike">
              <a:solidFill>
                <a:srgbClr val="262626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400" spc="-1" strike="noStrike">
                <a:solidFill>
                  <a:srgbClr val="262626"/>
                </a:solidFill>
                <a:latin typeface="Arial"/>
              </a:rPr>
              <a:t>6. Протокол (выписка из протокола) учредительного съезда (конференции) или общего собрания, заседания высшего органа управления (высшего руководящего органа) организации, содержащий решение о создании некоммерческой организации, об утверждении ее учредительных документов и об избрании (назначении) органов (о формировании руководящих и контрольно-ревизионных органов</a:t>
            </a:r>
            <a:endParaRPr b="0" lang="ru-RU" sz="1400" spc="-1" strike="noStrike">
              <a:solidFill>
                <a:srgbClr val="262626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400" spc="-1" strike="noStrike">
                <a:solidFill>
                  <a:srgbClr val="262626"/>
                </a:solidFill>
                <a:latin typeface="Arial"/>
              </a:rPr>
              <a:t>7. Платежное поручение или иной документ об уплате в соответствующий бюджет государственной пошлины за государственную регистрацию некоммерческой организации представляется в подлиннике.</a:t>
            </a:r>
            <a:endParaRPr b="0" lang="ru-RU" sz="1400" spc="-1" strike="noStrike">
              <a:solidFill>
                <a:srgbClr val="262626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400" spc="-1" strike="noStrike">
                <a:solidFill>
                  <a:srgbClr val="262626"/>
                </a:solidFill>
                <a:latin typeface="Arial"/>
              </a:rPr>
              <a:t>8. Сведения об адресе (месте нахождения) постоянно действующего органа некоммерческой организации, по которому осуществляется связь с некоммерческой организацией, указываются в заявлении, подписанном уполномоченным лицом. Подтверждение заявителем указанных сведений иными документами не требуется.</a:t>
            </a:r>
            <a:endParaRPr b="0" lang="ru-RU" sz="1400" spc="-1" strike="noStrike">
              <a:solidFill>
                <a:srgbClr val="262626"/>
              </a:solidFill>
              <a:latin typeface="Arial"/>
            </a:endParaRPr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TextShape 1"/>
          <p:cNvSpPr txBox="1"/>
          <p:nvPr/>
        </p:nvSpPr>
        <p:spPr>
          <a:xfrm>
            <a:off x="0" y="0"/>
            <a:ext cx="5105160" cy="213264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45000" anchor="ctr"/>
          <a:p>
            <a:pPr marL="182880" algn="ctr">
              <a:lnSpc>
                <a:spcPct val="100000"/>
              </a:lnSpc>
            </a:pPr>
            <a:r>
              <a:rPr b="1" lang="ru-RU" sz="4000" spc="-1" strike="noStrike">
                <a:solidFill>
                  <a:srgbClr val="c94c25"/>
                </a:solidFill>
                <a:latin typeface="Segoe UI"/>
              </a:rPr>
              <a:t>Контактная информация</a:t>
            </a:r>
            <a:endParaRPr b="0" lang="ru-RU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1" name="TextShape 2"/>
          <p:cNvSpPr txBox="1"/>
          <p:nvPr/>
        </p:nvSpPr>
        <p:spPr>
          <a:xfrm>
            <a:off x="457200" y="2041200"/>
            <a:ext cx="7726320" cy="4339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581"/>
              </a:spcBef>
              <a:spcAft>
                <a:spcPts val="1001"/>
              </a:spcAft>
            </a:pPr>
            <a:endParaRPr b="0" lang="ru-RU" sz="2800" spc="-1" strike="noStrike">
              <a:solidFill>
                <a:srgbClr val="262626"/>
              </a:solidFill>
              <a:latin typeface="Arial"/>
            </a:endParaRPr>
          </a:p>
          <a:p>
            <a:pPr>
              <a:lnSpc>
                <a:spcPct val="170000"/>
              </a:lnSpc>
            </a:pPr>
            <a:r>
              <a:rPr b="1" lang="ru-RU" sz="3100" spc="-1" strike="noStrike">
                <a:solidFill>
                  <a:srgbClr val="000000"/>
                </a:solidFill>
                <a:latin typeface="Arial"/>
              </a:rPr>
              <a:t>ОГКУ «Ресурсный центр по поддержке некоммерческих организаций Иркутской области»</a:t>
            </a:r>
            <a:endParaRPr b="0" lang="ru-RU" sz="3100" spc="-1" strike="noStrike">
              <a:solidFill>
                <a:srgbClr val="262626"/>
              </a:solidFill>
              <a:latin typeface="Arial"/>
            </a:endParaRPr>
          </a:p>
          <a:p>
            <a:pPr>
              <a:lnSpc>
                <a:spcPct val="170000"/>
              </a:lnSpc>
            </a:pPr>
            <a:r>
              <a:rPr b="1" lang="ru-RU" sz="3100" spc="-1" strike="noStrike">
                <a:solidFill>
                  <a:srgbClr val="000000"/>
                </a:solidFill>
                <a:latin typeface="Arial"/>
              </a:rPr>
              <a:t>664003, Россия, г. Иркутск, ул. Ленина, дом 54</a:t>
            </a:r>
            <a:endParaRPr b="0" lang="ru-RU" sz="3100" spc="-1" strike="noStrike">
              <a:solidFill>
                <a:srgbClr val="262626"/>
              </a:solidFill>
              <a:latin typeface="Arial"/>
            </a:endParaRPr>
          </a:p>
          <a:p>
            <a:pPr>
              <a:lnSpc>
                <a:spcPct val="170000"/>
              </a:lnSpc>
            </a:pPr>
            <a:r>
              <a:rPr b="1" lang="ru-RU" sz="3100" spc="-1" strike="noStrike">
                <a:solidFill>
                  <a:srgbClr val="000000"/>
                </a:solidFill>
                <a:latin typeface="Arial"/>
              </a:rPr>
              <a:t>тел.: 8 (3952) 202-142</a:t>
            </a:r>
            <a:endParaRPr b="0" lang="ru-RU" sz="3100" spc="-1" strike="noStrike">
              <a:solidFill>
                <a:srgbClr val="262626"/>
              </a:solidFill>
              <a:latin typeface="Arial"/>
            </a:endParaRPr>
          </a:p>
          <a:p>
            <a:pPr>
              <a:lnSpc>
                <a:spcPct val="170000"/>
              </a:lnSpc>
            </a:pPr>
            <a:r>
              <a:rPr b="1" lang="ru-RU" sz="3100" spc="-1" strike="noStrike">
                <a:solidFill>
                  <a:srgbClr val="000000"/>
                </a:solidFill>
                <a:latin typeface="Arial"/>
              </a:rPr>
              <a:t>E-mail: resurscenter.ngo@gmail.com</a:t>
            </a:r>
            <a:endParaRPr b="0" lang="ru-RU" sz="3100" spc="-1" strike="noStrike">
              <a:solidFill>
                <a:srgbClr val="262626"/>
              </a:solidFill>
              <a:latin typeface="Arial"/>
            </a:endParaRPr>
          </a:p>
          <a:p>
            <a:pPr marL="64080">
              <a:lnSpc>
                <a:spcPct val="100000"/>
              </a:lnSpc>
              <a:spcBef>
                <a:spcPts val="400"/>
              </a:spcBef>
              <a:spcAft>
                <a:spcPts val="1001"/>
              </a:spcAft>
            </a:pPr>
            <a:endParaRPr b="0" lang="ru-RU" sz="3100" spc="-1" strike="noStrike">
              <a:solidFill>
                <a:srgbClr val="262626"/>
              </a:solidFill>
              <a:latin typeface="Arial"/>
            </a:endParaRPr>
          </a:p>
          <a:p>
            <a:pPr marL="64080">
              <a:lnSpc>
                <a:spcPct val="100000"/>
              </a:lnSpc>
              <a:spcBef>
                <a:spcPts val="400"/>
              </a:spcBef>
              <a:spcAft>
                <a:spcPts val="1001"/>
              </a:spcAft>
            </a:pPr>
            <a:endParaRPr b="0" lang="ru-RU" sz="3100" spc="-1" strike="noStrike">
              <a:solidFill>
                <a:srgbClr val="262626"/>
              </a:solidFill>
              <a:latin typeface="Arial"/>
            </a:endParaRPr>
          </a:p>
        </p:txBody>
      </p:sp>
      <p:pic>
        <p:nvPicPr>
          <p:cNvPr id="232" name="Рисунок 7" descr=""/>
          <p:cNvPicPr/>
          <p:nvPr/>
        </p:nvPicPr>
        <p:blipFill>
          <a:blip r:embed="rId1"/>
          <a:stretch/>
        </p:blipFill>
        <p:spPr>
          <a:xfrm>
            <a:off x="7367040" y="260640"/>
            <a:ext cx="941040" cy="1001520"/>
          </a:xfrm>
          <a:prstGeom prst="rect">
            <a:avLst/>
          </a:prstGeom>
          <a:ln>
            <a:noFill/>
          </a:ln>
        </p:spPr>
      </p:pic>
      <p:sp>
        <p:nvSpPr>
          <p:cNvPr id="233" name="CustomShape 3"/>
          <p:cNvSpPr/>
          <p:nvPr/>
        </p:nvSpPr>
        <p:spPr>
          <a:xfrm>
            <a:off x="6771600" y="1470240"/>
            <a:ext cx="2132640" cy="46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ru-RU" sz="830" spc="-1" strike="noStrike">
                <a:solidFill>
                  <a:srgbClr val="000000"/>
                </a:solidFill>
                <a:latin typeface="Century Gothic"/>
              </a:rPr>
              <a:t>АППАРАТ ГУБЕРНАТОРА ИРКУТСКОЙ ОБЛАСТИ И ПРАВИТЕЛЬСТВА </a:t>
            </a:r>
            <a:endParaRPr b="0" lang="ru-RU" sz="83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830" spc="-1" strike="noStrike">
                <a:solidFill>
                  <a:srgbClr val="000000"/>
                </a:solidFill>
                <a:latin typeface="Century Gothic"/>
              </a:rPr>
              <a:t>ИРКУТСКОЙ ОБЛАСТИ</a:t>
            </a:r>
            <a:endParaRPr b="0" lang="ru-RU" sz="830" spc="-1" strike="noStrike">
              <a:latin typeface="Arial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466560" y="381240"/>
            <a:ext cx="4638240" cy="67572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45000" anchor="ctr"/>
          <a:p>
            <a:pPr marL="182880">
              <a:lnSpc>
                <a:spcPct val="100000"/>
              </a:lnSpc>
            </a:pPr>
            <a:r>
              <a:rPr b="1" lang="ru-RU" sz="4000" spc="-1" strike="noStrike">
                <a:solidFill>
                  <a:srgbClr val="c94c25"/>
                </a:solidFill>
                <a:latin typeface="Segoe UI"/>
              </a:rPr>
              <a:t>Особенности форм НКО</a:t>
            </a:r>
            <a:endParaRPr b="0" lang="ru-RU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4" name="TextShape 2"/>
          <p:cNvSpPr txBox="1"/>
          <p:nvPr/>
        </p:nvSpPr>
        <p:spPr>
          <a:xfrm>
            <a:off x="0" y="1425600"/>
            <a:ext cx="4859640" cy="5432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64080" algn="ctr">
              <a:lnSpc>
                <a:spcPct val="100000"/>
              </a:lnSpc>
              <a:spcBef>
                <a:spcPts val="400"/>
              </a:spcBef>
              <a:spcAft>
                <a:spcPts val="1001"/>
              </a:spcAft>
            </a:pPr>
            <a:r>
              <a:rPr b="0" lang="ru-RU" sz="2000" spc="-1" strike="noStrike">
                <a:solidFill>
                  <a:srgbClr val="262626"/>
                </a:solidFill>
                <a:latin typeface="Arial"/>
              </a:rPr>
              <a:t>АВТОНОМНАЯ НЕКОММЕРЧЕСКАЯ ОРГАНИЗАЦИЯ </a:t>
            </a:r>
            <a:endParaRPr b="0" lang="ru-RU" sz="2000" spc="-1" strike="noStrike">
              <a:solidFill>
                <a:srgbClr val="262626"/>
              </a:solidFill>
              <a:latin typeface="Arial"/>
            </a:endParaRPr>
          </a:p>
          <a:p>
            <a:pPr marL="64080" algn="just">
              <a:lnSpc>
                <a:spcPct val="100000"/>
              </a:lnSpc>
              <a:spcBef>
                <a:spcPts val="400"/>
              </a:spcBef>
              <a:spcAft>
                <a:spcPts val="1001"/>
              </a:spcAft>
            </a:pPr>
            <a:r>
              <a:rPr b="0" lang="ru-RU" sz="2000" spc="-1" strike="noStrike">
                <a:solidFill>
                  <a:srgbClr val="262626"/>
                </a:solidFill>
                <a:latin typeface="Arial"/>
              </a:rPr>
              <a:t>Её участники не являются членами, поэтому отсутствуют членские взносы. Создаётся с целью предоставления услуг в образовательной, культурной, научной, здравоохранительной и других сферах. </a:t>
            </a:r>
            <a:endParaRPr b="0" lang="ru-RU" sz="2000" spc="-1" strike="noStrike">
              <a:solidFill>
                <a:srgbClr val="262626"/>
              </a:solidFill>
              <a:latin typeface="Arial"/>
            </a:endParaRPr>
          </a:p>
          <a:p>
            <a:pPr marL="64080" algn="just">
              <a:lnSpc>
                <a:spcPct val="100000"/>
              </a:lnSpc>
              <a:spcBef>
                <a:spcPts val="400"/>
              </a:spcBef>
              <a:spcAft>
                <a:spcPts val="1001"/>
              </a:spcAft>
            </a:pPr>
            <a:r>
              <a:rPr b="0" lang="ru-RU" sz="2000" spc="-1" strike="noStrike">
                <a:solidFill>
                  <a:srgbClr val="262626"/>
                </a:solidFill>
                <a:latin typeface="Arial"/>
              </a:rPr>
              <a:t>АНО вправе заниматься приносящей доход деятельностью, необходимой для достижения уставных целей.</a:t>
            </a:r>
            <a:endParaRPr b="0" lang="ru-RU" sz="20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195" name="TextShape 3"/>
          <p:cNvSpPr txBox="1"/>
          <p:nvPr/>
        </p:nvSpPr>
        <p:spPr>
          <a:xfrm>
            <a:off x="5256360" y="1557360"/>
            <a:ext cx="3887280" cy="4690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64080" algn="ctr">
              <a:lnSpc>
                <a:spcPct val="100000"/>
              </a:lnSpc>
              <a:spcBef>
                <a:spcPts val="400"/>
              </a:spcBef>
              <a:spcAft>
                <a:spcPts val="1001"/>
              </a:spcAft>
            </a:pPr>
            <a:r>
              <a:rPr b="1" lang="ru-RU" sz="2000" spc="-1" strike="noStrike">
                <a:solidFill>
                  <a:srgbClr val="262626"/>
                </a:solidFill>
                <a:latin typeface="Arial"/>
              </a:rPr>
              <a:t>Учредители: как физические, так и юридические лица</a:t>
            </a:r>
            <a:endParaRPr b="0" lang="ru-RU" sz="2000" spc="-1" strike="noStrike">
              <a:solidFill>
                <a:srgbClr val="262626"/>
              </a:solidFill>
              <a:latin typeface="Arial"/>
            </a:endParaRPr>
          </a:p>
          <a:p>
            <a:pPr marL="64080">
              <a:lnSpc>
                <a:spcPct val="100000"/>
              </a:lnSpc>
              <a:spcBef>
                <a:spcPts val="400"/>
              </a:spcBef>
              <a:spcAft>
                <a:spcPts val="1001"/>
              </a:spcAft>
            </a:pPr>
            <a:endParaRPr b="0" lang="ru-RU" sz="2000" spc="-1" strike="noStrike">
              <a:solidFill>
                <a:srgbClr val="262626"/>
              </a:solidFill>
              <a:latin typeface="Arial"/>
            </a:endParaRPr>
          </a:p>
        </p:txBody>
      </p:sp>
      <p:pic>
        <p:nvPicPr>
          <p:cNvPr id="196" name="Рисунок 6" descr=""/>
          <p:cNvPicPr/>
          <p:nvPr/>
        </p:nvPicPr>
        <p:blipFill>
          <a:blip r:embed="rId1"/>
          <a:stretch/>
        </p:blipFill>
        <p:spPr>
          <a:xfrm>
            <a:off x="5436000" y="3069000"/>
            <a:ext cx="2914200" cy="24001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Shape 1"/>
          <p:cNvSpPr txBox="1"/>
          <p:nvPr/>
        </p:nvSpPr>
        <p:spPr>
          <a:xfrm>
            <a:off x="0" y="0"/>
            <a:ext cx="5105160" cy="105660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45000" anchor="ctr"/>
          <a:p>
            <a:pPr marL="182880">
              <a:lnSpc>
                <a:spcPct val="100000"/>
              </a:lnSpc>
            </a:pPr>
            <a:r>
              <a:rPr b="1" lang="ru-RU" sz="4000" spc="-1" strike="noStrike">
                <a:solidFill>
                  <a:srgbClr val="c94c25"/>
                </a:solidFill>
                <a:latin typeface="Segoe UI"/>
              </a:rPr>
              <a:t>Ассоциация (союз)</a:t>
            </a:r>
            <a:endParaRPr b="0" lang="ru-RU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8" name="TextShape 2"/>
          <p:cNvSpPr txBox="1"/>
          <p:nvPr/>
        </p:nvSpPr>
        <p:spPr>
          <a:xfrm>
            <a:off x="0" y="1722600"/>
            <a:ext cx="390492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64080" algn="ctr">
              <a:lnSpc>
                <a:spcPct val="100000"/>
              </a:lnSpc>
              <a:spcBef>
                <a:spcPts val="519"/>
              </a:spcBef>
              <a:spcAft>
                <a:spcPts val="1001"/>
              </a:spcAft>
            </a:pPr>
            <a:r>
              <a:rPr b="0" lang="ru-RU" sz="2600" spc="-1" strike="noStrike">
                <a:solidFill>
                  <a:srgbClr val="262626"/>
                </a:solidFill>
                <a:latin typeface="Arial"/>
              </a:rPr>
              <a:t>Учредители (не менее двух) : как физические, так и юридические лица</a:t>
            </a:r>
            <a:endParaRPr b="0" lang="ru-RU" sz="2600" spc="-1" strike="noStrike">
              <a:solidFill>
                <a:srgbClr val="262626"/>
              </a:solidFill>
              <a:latin typeface="Arial"/>
            </a:endParaRPr>
          </a:p>
          <a:p>
            <a:pPr marL="64080">
              <a:lnSpc>
                <a:spcPct val="100000"/>
              </a:lnSpc>
              <a:spcBef>
                <a:spcPts val="519"/>
              </a:spcBef>
              <a:spcAft>
                <a:spcPts val="1001"/>
              </a:spcAft>
            </a:pPr>
            <a:r>
              <a:rPr b="0" lang="ru-RU" sz="2600" spc="-1" strike="noStrike">
                <a:solidFill>
                  <a:srgbClr val="262626"/>
                </a:solidFill>
                <a:latin typeface="Arial"/>
              </a:rPr>
              <a:t> </a:t>
            </a:r>
            <a:endParaRPr b="0" lang="ru-RU" sz="26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199" name="TextShape 3"/>
          <p:cNvSpPr txBox="1"/>
          <p:nvPr/>
        </p:nvSpPr>
        <p:spPr>
          <a:xfrm>
            <a:off x="3780000" y="1124640"/>
            <a:ext cx="5184360" cy="573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64080" algn="just">
              <a:lnSpc>
                <a:spcPct val="100000"/>
              </a:lnSpc>
              <a:spcBef>
                <a:spcPts val="621"/>
              </a:spcBef>
              <a:spcAft>
                <a:spcPts val="1001"/>
              </a:spcAft>
            </a:pPr>
            <a:r>
              <a:rPr b="0" lang="ru-RU" sz="3100" spc="-1" strike="noStrike">
                <a:solidFill>
                  <a:srgbClr val="262626"/>
                </a:solidFill>
                <a:latin typeface="Arial"/>
              </a:rPr>
              <a:t>Ассоциация (союз) основаны на членстве, создаются для отстаивания общих интересов, чаще всего – профессиональных, но не связанных с участием граждан в трудовых отношениях. Ассоциация может быть создана для достижения каких-либо общественно полезных целей, имеющих некоммерческий характер (объединения нотариусов, оценщиков, некоммерческие  партнерства, торгово-промышленные, нотариальные и адвокатские палаты,  саморегулируемые организации, их  объединения и др.)            </a:t>
            </a:r>
            <a:endParaRPr b="0" lang="ru-RU" sz="3100" spc="-1" strike="noStrike">
              <a:solidFill>
                <a:srgbClr val="262626"/>
              </a:solidFill>
              <a:latin typeface="Arial"/>
            </a:endParaRPr>
          </a:p>
          <a:p>
            <a:pPr marL="448200" indent="-383760" algn="just">
              <a:lnSpc>
                <a:spcPct val="100000"/>
              </a:lnSpc>
              <a:spcBef>
                <a:spcPts val="621"/>
              </a:spcBef>
              <a:spcAft>
                <a:spcPts val="1001"/>
              </a:spcAft>
              <a:buClr>
                <a:srgbClr val="c94c25"/>
              </a:buClr>
              <a:buSzPct val="80000"/>
              <a:buFont typeface="Arial"/>
              <a:buChar char="•"/>
            </a:pPr>
            <a:r>
              <a:rPr b="0" lang="ru-RU" sz="3100" spc="-1" strike="noStrike">
                <a:solidFill>
                  <a:srgbClr val="262626"/>
                </a:solidFill>
                <a:latin typeface="Arial"/>
              </a:rPr>
              <a:t>единоличный исполнительный орган – председатель, руководитель или президент;</a:t>
            </a:r>
            <a:endParaRPr b="0" lang="ru-RU" sz="3100" spc="-1" strike="noStrike">
              <a:solidFill>
                <a:srgbClr val="262626"/>
              </a:solidFill>
              <a:latin typeface="Arial"/>
            </a:endParaRPr>
          </a:p>
          <a:p>
            <a:pPr marL="448200" indent="-383760" algn="just">
              <a:lnSpc>
                <a:spcPct val="100000"/>
              </a:lnSpc>
              <a:spcBef>
                <a:spcPts val="621"/>
              </a:spcBef>
              <a:spcAft>
                <a:spcPts val="1001"/>
              </a:spcAft>
              <a:buClr>
                <a:srgbClr val="c94c25"/>
              </a:buClr>
              <a:buSzPct val="80000"/>
              <a:buFont typeface="Arial"/>
              <a:buChar char="•"/>
            </a:pPr>
            <a:r>
              <a:rPr b="0" lang="ru-RU" sz="3100" spc="-1" strike="noStrike">
                <a:solidFill>
                  <a:srgbClr val="262626"/>
                </a:solidFill>
                <a:latin typeface="Arial"/>
              </a:rPr>
              <a:t>имущество передается в собственность союзу (ассоциации), имеются членские взносы;</a:t>
            </a:r>
            <a:endParaRPr b="0" lang="ru-RU" sz="3100" spc="-1" strike="noStrike">
              <a:solidFill>
                <a:srgbClr val="262626"/>
              </a:solidFill>
              <a:latin typeface="Arial"/>
            </a:endParaRPr>
          </a:p>
          <a:p>
            <a:pPr marL="448200" indent="-383760" algn="just">
              <a:lnSpc>
                <a:spcPct val="100000"/>
              </a:lnSpc>
              <a:spcBef>
                <a:spcPts val="621"/>
              </a:spcBef>
              <a:spcAft>
                <a:spcPts val="1001"/>
              </a:spcAft>
              <a:buClr>
                <a:srgbClr val="c94c25"/>
              </a:buClr>
              <a:buSzPct val="80000"/>
              <a:buFont typeface="Arial"/>
              <a:buChar char="•"/>
            </a:pPr>
            <a:r>
              <a:rPr b="0" lang="ru-RU" sz="3100" spc="-1" strike="noStrike">
                <a:solidFill>
                  <a:srgbClr val="262626"/>
                </a:solidFill>
                <a:latin typeface="Arial"/>
              </a:rPr>
              <a:t>отсутствует ответственность организации  при нарушении одним или несколькими членами своих обязательств и, вместе с этим,  предусмотрена возможность установления субсидиарной ответственности членов  союза (ассоциации) по долгам этой НКО.</a:t>
            </a:r>
            <a:endParaRPr b="0" lang="ru-RU" sz="3100" spc="-1" strike="noStrike">
              <a:solidFill>
                <a:srgbClr val="262626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19"/>
              </a:spcBef>
              <a:spcAft>
                <a:spcPts val="1001"/>
              </a:spcAft>
            </a:pPr>
            <a:endParaRPr b="0" lang="ru-RU" sz="3100" spc="-1" strike="noStrike">
              <a:solidFill>
                <a:srgbClr val="262626"/>
              </a:solidFill>
              <a:latin typeface="Arial"/>
            </a:endParaRPr>
          </a:p>
        </p:txBody>
      </p:sp>
      <p:pic>
        <p:nvPicPr>
          <p:cNvPr id="200" name="Рисунок 26" descr=""/>
          <p:cNvPicPr/>
          <p:nvPr/>
        </p:nvPicPr>
        <p:blipFill>
          <a:blip r:embed="rId1"/>
          <a:stretch/>
        </p:blipFill>
        <p:spPr>
          <a:xfrm>
            <a:off x="523800" y="3645000"/>
            <a:ext cx="2857320" cy="24285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extShape 1"/>
          <p:cNvSpPr txBox="1"/>
          <p:nvPr/>
        </p:nvSpPr>
        <p:spPr>
          <a:xfrm>
            <a:off x="0" y="0"/>
            <a:ext cx="5105160" cy="105660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45000" anchor="ctr"/>
          <a:p>
            <a:pPr marL="182880">
              <a:lnSpc>
                <a:spcPct val="100000"/>
              </a:lnSpc>
            </a:pPr>
            <a:r>
              <a:rPr b="1" lang="ru-RU" sz="4000" spc="-1" strike="noStrike">
                <a:solidFill>
                  <a:srgbClr val="c94c25"/>
                </a:solidFill>
                <a:latin typeface="Segoe UI"/>
              </a:rPr>
              <a:t>Фонд</a:t>
            </a:r>
            <a:endParaRPr b="0" lang="ru-RU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2" name="TextShape 2"/>
          <p:cNvSpPr txBox="1"/>
          <p:nvPr/>
        </p:nvSpPr>
        <p:spPr>
          <a:xfrm>
            <a:off x="0" y="1340640"/>
            <a:ext cx="5723640" cy="5517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64080" algn="just">
              <a:lnSpc>
                <a:spcPct val="100000"/>
              </a:lnSpc>
              <a:spcBef>
                <a:spcPts val="641"/>
              </a:spcBef>
              <a:spcAft>
                <a:spcPts val="1001"/>
              </a:spcAft>
            </a:pPr>
            <a:r>
              <a:rPr b="0" lang="ru-RU" sz="3200" spc="-1" strike="noStrike">
                <a:solidFill>
                  <a:srgbClr val="262626"/>
                </a:solidFill>
                <a:latin typeface="Arial"/>
              </a:rPr>
              <a:t>Учреждается для достижения социальных, образовательных, культурных, иных общественно значимых целей.</a:t>
            </a:r>
            <a:endParaRPr b="0" lang="ru-RU" sz="3200" spc="-1" strike="noStrike">
              <a:solidFill>
                <a:srgbClr val="262626"/>
              </a:solidFill>
              <a:latin typeface="Arial"/>
            </a:endParaRPr>
          </a:p>
          <a:p>
            <a:pPr marL="448200" indent="-383760" algn="just">
              <a:lnSpc>
                <a:spcPct val="100000"/>
              </a:lnSpc>
              <a:spcBef>
                <a:spcPts val="641"/>
              </a:spcBef>
              <a:spcAft>
                <a:spcPts val="1001"/>
              </a:spcAft>
              <a:buClr>
                <a:srgbClr val="c94c25"/>
              </a:buClr>
              <a:buSzPct val="80000"/>
              <a:buFont typeface="Arial"/>
              <a:buChar char="•"/>
            </a:pPr>
            <a:r>
              <a:rPr b="0" lang="ru-RU" sz="3200" spc="-1" strike="noStrike">
                <a:solidFill>
                  <a:srgbClr val="262626"/>
                </a:solidFill>
                <a:latin typeface="Arial"/>
              </a:rPr>
              <a:t>отсутствие членства;</a:t>
            </a:r>
            <a:endParaRPr b="0" lang="ru-RU" sz="3200" spc="-1" strike="noStrike">
              <a:solidFill>
                <a:srgbClr val="262626"/>
              </a:solidFill>
              <a:latin typeface="Arial"/>
            </a:endParaRPr>
          </a:p>
          <a:p>
            <a:pPr marL="448200" indent="-383760" algn="just">
              <a:lnSpc>
                <a:spcPct val="100000"/>
              </a:lnSpc>
              <a:spcBef>
                <a:spcPts val="641"/>
              </a:spcBef>
              <a:spcAft>
                <a:spcPts val="1001"/>
              </a:spcAft>
              <a:buClr>
                <a:srgbClr val="c94c25"/>
              </a:buClr>
              <a:buSzPct val="80000"/>
              <a:buFont typeface="Arial"/>
              <a:buChar char="•"/>
            </a:pPr>
            <a:r>
              <a:rPr b="0" lang="ru-RU" sz="3200" spc="-1" strike="noStrike">
                <a:solidFill>
                  <a:srgbClr val="262626"/>
                </a:solidFill>
                <a:latin typeface="Arial"/>
              </a:rPr>
              <a:t>наличие собственного имущества, формируемого за счет имущественных взносов учредителей. Свое имущество фонд может использовать только в уставных целях. При этом в обязательном порядке он должен ежегодно раскрывать данные об его использовании.</a:t>
            </a:r>
            <a:endParaRPr b="0" lang="ru-RU" sz="3200" spc="-1" strike="noStrike">
              <a:solidFill>
                <a:srgbClr val="262626"/>
              </a:solidFill>
              <a:latin typeface="Arial"/>
            </a:endParaRPr>
          </a:p>
          <a:p>
            <a:pPr marL="64080" algn="just">
              <a:lnSpc>
                <a:spcPct val="100000"/>
              </a:lnSpc>
              <a:spcBef>
                <a:spcPts val="641"/>
              </a:spcBef>
              <a:spcAft>
                <a:spcPts val="1001"/>
              </a:spcAft>
            </a:pPr>
            <a:r>
              <a:rPr b="0" lang="ru-RU" sz="3200" spc="-1" strike="noStrike">
                <a:solidFill>
                  <a:srgbClr val="262626"/>
                </a:solidFill>
                <a:latin typeface="Arial"/>
              </a:rPr>
              <a:t>Прекращение деятельности фонда возможно только путем его ликвидации. Реорганизация не допускается. Ликвидируется фонд только на основании решения суда. Происходит это в следующих случаях:</a:t>
            </a:r>
            <a:endParaRPr b="0" lang="ru-RU" sz="3200" spc="-1" strike="noStrike">
              <a:solidFill>
                <a:srgbClr val="262626"/>
              </a:solidFill>
              <a:latin typeface="Arial"/>
            </a:endParaRPr>
          </a:p>
          <a:p>
            <a:pPr marL="448200" indent="-383760" algn="just">
              <a:lnSpc>
                <a:spcPct val="100000"/>
              </a:lnSpc>
              <a:spcBef>
                <a:spcPts val="641"/>
              </a:spcBef>
              <a:spcAft>
                <a:spcPts val="1001"/>
              </a:spcAft>
              <a:buClr>
                <a:srgbClr val="c94c25"/>
              </a:buClr>
              <a:buSzPct val="80000"/>
              <a:buFont typeface="Arial"/>
              <a:buChar char="•"/>
            </a:pPr>
            <a:r>
              <a:rPr b="0" lang="ru-RU" sz="3200" spc="-1" strike="noStrike">
                <a:solidFill>
                  <a:srgbClr val="262626"/>
                </a:solidFill>
                <a:latin typeface="Arial"/>
              </a:rPr>
              <a:t>отсутствие у фонда достаточного количества имущества, необходимого для осуществления его целей и минимальная вероятность получения такого имущества;</a:t>
            </a:r>
            <a:endParaRPr b="0" lang="ru-RU" sz="3200" spc="-1" strike="noStrike">
              <a:solidFill>
                <a:srgbClr val="262626"/>
              </a:solidFill>
              <a:latin typeface="Arial"/>
            </a:endParaRPr>
          </a:p>
          <a:p>
            <a:pPr marL="448200" indent="-383760" algn="just">
              <a:lnSpc>
                <a:spcPct val="100000"/>
              </a:lnSpc>
              <a:spcBef>
                <a:spcPts val="641"/>
              </a:spcBef>
              <a:spcAft>
                <a:spcPts val="1001"/>
              </a:spcAft>
              <a:buClr>
                <a:srgbClr val="c94c25"/>
              </a:buClr>
              <a:buSzPct val="80000"/>
              <a:buFont typeface="Arial"/>
              <a:buChar char="•"/>
            </a:pPr>
            <a:r>
              <a:rPr b="0" lang="ru-RU" sz="3200" spc="-1" strike="noStrike">
                <a:solidFill>
                  <a:srgbClr val="262626"/>
                </a:solidFill>
                <a:latin typeface="Arial"/>
              </a:rPr>
              <a:t>невозможность достижения поставленных при создании фонда целей;</a:t>
            </a:r>
            <a:br/>
            <a:r>
              <a:rPr b="0" lang="ru-RU" sz="3200" spc="-1" strike="noStrike">
                <a:solidFill>
                  <a:srgbClr val="262626"/>
                </a:solidFill>
                <a:latin typeface="Arial"/>
              </a:rPr>
              <a:t> </a:t>
            </a:r>
            <a:endParaRPr b="0" lang="ru-RU" sz="3200" spc="-1" strike="noStrike">
              <a:solidFill>
                <a:srgbClr val="262626"/>
              </a:solidFill>
              <a:latin typeface="Arial"/>
            </a:endParaRPr>
          </a:p>
          <a:p>
            <a:pPr marL="448200" indent="-383760" algn="just">
              <a:lnSpc>
                <a:spcPct val="100000"/>
              </a:lnSpc>
              <a:spcBef>
                <a:spcPts val="641"/>
              </a:spcBef>
              <a:spcAft>
                <a:spcPts val="1001"/>
              </a:spcAft>
              <a:buClr>
                <a:srgbClr val="c94c25"/>
              </a:buClr>
              <a:buSzPct val="80000"/>
              <a:buFont typeface="Arial"/>
              <a:buChar char="•"/>
            </a:pPr>
            <a:r>
              <a:rPr b="0" lang="ru-RU" sz="3200" spc="-1" strike="noStrike">
                <a:solidFill>
                  <a:srgbClr val="262626"/>
                </a:solidFill>
                <a:latin typeface="Arial"/>
              </a:rPr>
              <a:t>уклонение фонда от целей, прописанных в его уставе.</a:t>
            </a:r>
            <a:endParaRPr b="0" lang="ru-RU" sz="3200" spc="-1" strike="noStrike">
              <a:solidFill>
                <a:srgbClr val="262626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19"/>
              </a:spcBef>
              <a:spcAft>
                <a:spcPts val="1001"/>
              </a:spcAft>
            </a:pPr>
            <a:endParaRPr b="0" lang="ru-RU" sz="32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203" name="TextShape 3"/>
          <p:cNvSpPr txBox="1"/>
          <p:nvPr/>
        </p:nvSpPr>
        <p:spPr>
          <a:xfrm>
            <a:off x="5724000" y="1340640"/>
            <a:ext cx="3096000" cy="5112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64080" algn="ctr">
              <a:lnSpc>
                <a:spcPct val="100000"/>
              </a:lnSpc>
              <a:spcBef>
                <a:spcPts val="519"/>
              </a:spcBef>
              <a:spcAft>
                <a:spcPts val="1001"/>
              </a:spcAft>
            </a:pPr>
            <a:r>
              <a:rPr b="0" lang="ru-RU" sz="2600" spc="-1" strike="noStrike">
                <a:solidFill>
                  <a:srgbClr val="262626"/>
                </a:solidFill>
                <a:latin typeface="Arial"/>
              </a:rPr>
              <a:t>Учредители: как физические, так и юридические лица</a:t>
            </a:r>
            <a:endParaRPr b="0" lang="ru-RU" sz="2600" spc="-1" strike="noStrike">
              <a:solidFill>
                <a:srgbClr val="262626"/>
              </a:solidFill>
              <a:latin typeface="Arial"/>
            </a:endParaRPr>
          </a:p>
          <a:p>
            <a:pPr marL="64080">
              <a:lnSpc>
                <a:spcPct val="100000"/>
              </a:lnSpc>
              <a:spcBef>
                <a:spcPts val="519"/>
              </a:spcBef>
              <a:spcAft>
                <a:spcPts val="1001"/>
              </a:spcAft>
            </a:pPr>
            <a:endParaRPr b="0" lang="ru-RU" sz="2600" spc="-1" strike="noStrike">
              <a:solidFill>
                <a:srgbClr val="262626"/>
              </a:solidFill>
              <a:latin typeface="Arial"/>
            </a:endParaRPr>
          </a:p>
        </p:txBody>
      </p:sp>
      <p:pic>
        <p:nvPicPr>
          <p:cNvPr id="204" name="Рисунок 11" descr=""/>
          <p:cNvPicPr/>
          <p:nvPr/>
        </p:nvPicPr>
        <p:blipFill>
          <a:blip r:embed="rId1"/>
          <a:stretch/>
        </p:blipFill>
        <p:spPr>
          <a:xfrm>
            <a:off x="5843520" y="3069000"/>
            <a:ext cx="2857320" cy="28573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Shape 1"/>
          <p:cNvSpPr txBox="1"/>
          <p:nvPr/>
        </p:nvSpPr>
        <p:spPr>
          <a:xfrm>
            <a:off x="0" y="0"/>
            <a:ext cx="5291640" cy="105660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45000" anchor="ctr"/>
          <a:p>
            <a:pPr marL="182880">
              <a:lnSpc>
                <a:spcPct val="100000"/>
              </a:lnSpc>
            </a:pPr>
            <a:r>
              <a:rPr b="1" lang="ru-RU" sz="4000" spc="-1" strike="noStrike">
                <a:solidFill>
                  <a:srgbClr val="c94c25"/>
                </a:solidFill>
                <a:latin typeface="Segoe UI"/>
              </a:rPr>
              <a:t>Благотворительный фонд </a:t>
            </a:r>
            <a:endParaRPr b="0" lang="ru-RU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6" name="TextShape 2"/>
          <p:cNvSpPr txBox="1"/>
          <p:nvPr/>
        </p:nvSpPr>
        <p:spPr>
          <a:xfrm>
            <a:off x="107640" y="1722600"/>
            <a:ext cx="403812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64080" algn="ctr">
              <a:lnSpc>
                <a:spcPct val="100000"/>
              </a:lnSpc>
              <a:spcBef>
                <a:spcPts val="581"/>
              </a:spcBef>
              <a:spcAft>
                <a:spcPts val="1001"/>
              </a:spcAft>
            </a:pPr>
            <a:r>
              <a:rPr b="0" lang="ru-RU" sz="2900" spc="-1" strike="noStrike">
                <a:solidFill>
                  <a:srgbClr val="262626"/>
                </a:solidFill>
                <a:latin typeface="Arial"/>
              </a:rPr>
              <a:t>Учредители: как физические, так и юридические лица (может быть создан любым количеством компаний, граждан)</a:t>
            </a:r>
            <a:endParaRPr b="0" lang="ru-RU" sz="2900" spc="-1" strike="noStrike">
              <a:solidFill>
                <a:srgbClr val="262626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20"/>
              </a:spcBef>
              <a:spcAft>
                <a:spcPts val="1001"/>
              </a:spcAft>
            </a:pPr>
            <a:endParaRPr b="0" lang="ru-RU" sz="29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207" name="TextShape 3"/>
          <p:cNvSpPr txBox="1"/>
          <p:nvPr/>
        </p:nvSpPr>
        <p:spPr>
          <a:xfrm>
            <a:off x="4284000" y="1412640"/>
            <a:ext cx="4859640" cy="5445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64080" algn="just">
              <a:lnSpc>
                <a:spcPct val="100000"/>
              </a:lnSpc>
              <a:spcBef>
                <a:spcPts val="519"/>
              </a:spcBef>
              <a:spcAft>
                <a:spcPts val="1001"/>
              </a:spcAft>
            </a:pPr>
            <a:r>
              <a:rPr b="0" lang="ru-RU" sz="2600" spc="-1" strike="noStrike">
                <a:solidFill>
                  <a:srgbClr val="262626"/>
                </a:solidFill>
                <a:latin typeface="Arial"/>
              </a:rPr>
              <a:t>Это одна из наиболее распространенных форм благотворительных организаций. Создается для достижения наиболее значимых общественных, социальных целей (помощь в реализации права на достойную жизнь людям с нарушениями в развитии, помощь тяжелобольным детям, которым необходимы средства на лечение или реабилитацию и пр. )</a:t>
            </a:r>
            <a:endParaRPr b="0" lang="ru-RU" sz="2600" spc="-1" strike="noStrike">
              <a:solidFill>
                <a:srgbClr val="262626"/>
              </a:solidFill>
              <a:latin typeface="Arial"/>
            </a:endParaRPr>
          </a:p>
          <a:p>
            <a:pPr marL="448200" indent="-383760" algn="just">
              <a:lnSpc>
                <a:spcPct val="100000"/>
              </a:lnSpc>
              <a:spcBef>
                <a:spcPts val="519"/>
              </a:spcBef>
              <a:spcAft>
                <a:spcPts val="1001"/>
              </a:spcAft>
              <a:buClr>
                <a:srgbClr val="c94c25"/>
              </a:buClr>
              <a:buSzPct val="80000"/>
              <a:buFont typeface="Arial"/>
              <a:buChar char="•"/>
            </a:pPr>
            <a:r>
              <a:rPr b="0" lang="ru-RU" sz="2600" spc="-1" strike="noStrike">
                <a:solidFill>
                  <a:srgbClr val="262626"/>
                </a:solidFill>
                <a:latin typeface="Arial"/>
              </a:rPr>
              <a:t>Имущество учредителей, переданное в благотворительный фонд, становится его собственностью. Учредители с момента передачи имущества теряют свои права в отношении него. Ни они, ни фонд не отвечают по обязательствам друг друга.</a:t>
            </a:r>
            <a:endParaRPr b="0" lang="ru-RU" sz="2600" spc="-1" strike="noStrike">
              <a:solidFill>
                <a:srgbClr val="262626"/>
              </a:solidFill>
              <a:latin typeface="Arial"/>
            </a:endParaRPr>
          </a:p>
          <a:p>
            <a:pPr marL="448200" indent="-383760" algn="just">
              <a:lnSpc>
                <a:spcPct val="100000"/>
              </a:lnSpc>
              <a:spcBef>
                <a:spcPts val="519"/>
              </a:spcBef>
              <a:spcAft>
                <a:spcPts val="1001"/>
              </a:spcAft>
              <a:buClr>
                <a:srgbClr val="c94c25"/>
              </a:buClr>
              <a:buSzPct val="80000"/>
              <a:buFont typeface="Arial"/>
              <a:buChar char="•"/>
            </a:pPr>
            <a:r>
              <a:rPr b="0" lang="ru-RU" sz="2600" spc="-1" strike="noStrike">
                <a:solidFill>
                  <a:srgbClr val="262626"/>
                </a:solidFill>
                <a:latin typeface="Arial"/>
              </a:rPr>
              <a:t>Благотворительный фонд может вести предпринимательскую деятельность. Но при условии, что это необходимо для достижения поставленных при его создании целей.</a:t>
            </a:r>
            <a:endParaRPr b="0" lang="ru-RU" sz="2600" spc="-1" strike="noStrike">
              <a:solidFill>
                <a:srgbClr val="262626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19"/>
              </a:spcBef>
              <a:spcAft>
                <a:spcPts val="1001"/>
              </a:spcAft>
            </a:pPr>
            <a:endParaRPr b="0" lang="ru-RU" sz="2600" spc="-1" strike="noStrike">
              <a:solidFill>
                <a:srgbClr val="262626"/>
              </a:solidFill>
              <a:latin typeface="Arial"/>
            </a:endParaRPr>
          </a:p>
        </p:txBody>
      </p:sp>
      <p:pic>
        <p:nvPicPr>
          <p:cNvPr id="208" name="Рисунок 8" descr=""/>
          <p:cNvPicPr/>
          <p:nvPr/>
        </p:nvPicPr>
        <p:blipFill>
          <a:blip r:embed="rId1"/>
          <a:stretch/>
        </p:blipFill>
        <p:spPr>
          <a:xfrm>
            <a:off x="74520" y="3418560"/>
            <a:ext cx="4152240" cy="22424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Shape 1"/>
          <p:cNvSpPr txBox="1"/>
          <p:nvPr/>
        </p:nvSpPr>
        <p:spPr>
          <a:xfrm>
            <a:off x="0" y="116640"/>
            <a:ext cx="5105160" cy="93996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45000" anchor="ctr"/>
          <a:p>
            <a:pPr marL="182880">
              <a:lnSpc>
                <a:spcPct val="100000"/>
              </a:lnSpc>
            </a:pPr>
            <a:r>
              <a:rPr b="1" lang="ru-RU" sz="4000" spc="-1" strike="noStrike">
                <a:solidFill>
                  <a:srgbClr val="c94c25"/>
                </a:solidFill>
                <a:latin typeface="Segoe UI"/>
              </a:rPr>
              <a:t>Общественная организация</a:t>
            </a:r>
            <a:endParaRPr b="0" lang="ru-RU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0" name="TextShape 2"/>
          <p:cNvSpPr txBox="1"/>
          <p:nvPr/>
        </p:nvSpPr>
        <p:spPr>
          <a:xfrm>
            <a:off x="0" y="1722600"/>
            <a:ext cx="4495320" cy="5135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64080">
              <a:lnSpc>
                <a:spcPct val="100000"/>
              </a:lnSpc>
              <a:spcBef>
                <a:spcPts val="519"/>
              </a:spcBef>
              <a:spcAft>
                <a:spcPts val="1001"/>
              </a:spcAft>
            </a:pPr>
            <a:r>
              <a:rPr b="0" lang="ru-RU" sz="2600" spc="-1" strike="noStrike">
                <a:solidFill>
                  <a:srgbClr val="262626"/>
                </a:solidFill>
                <a:latin typeface="Arial"/>
              </a:rPr>
              <a:t>Ее отличительные признаки:</a:t>
            </a:r>
            <a:endParaRPr b="0" lang="ru-RU" sz="2600" spc="-1" strike="noStrike">
              <a:solidFill>
                <a:srgbClr val="262626"/>
              </a:solidFill>
              <a:latin typeface="Arial"/>
            </a:endParaRPr>
          </a:p>
          <a:p>
            <a:pPr marL="448200" indent="-383760" algn="just">
              <a:lnSpc>
                <a:spcPct val="100000"/>
              </a:lnSpc>
              <a:spcBef>
                <a:spcPts val="519"/>
              </a:spcBef>
              <a:spcAft>
                <a:spcPts val="1001"/>
              </a:spcAft>
              <a:buClr>
                <a:srgbClr val="c94c25"/>
              </a:buClr>
              <a:buSzPct val="80000"/>
              <a:buFont typeface="Arial"/>
              <a:buChar char="•"/>
            </a:pPr>
            <a:r>
              <a:rPr b="0" lang="ru-RU" sz="2600" spc="-1" strike="noStrike">
                <a:solidFill>
                  <a:srgbClr val="262626"/>
                </a:solidFill>
                <a:latin typeface="Arial"/>
              </a:rPr>
              <a:t>Добровольность объединения членов на основе общности интересов;</a:t>
            </a:r>
            <a:endParaRPr b="0" lang="ru-RU" sz="2600" spc="-1" strike="noStrike">
              <a:solidFill>
                <a:srgbClr val="262626"/>
              </a:solidFill>
              <a:latin typeface="Arial"/>
            </a:endParaRPr>
          </a:p>
          <a:p>
            <a:pPr marL="448200" indent="-383760" algn="just">
              <a:lnSpc>
                <a:spcPct val="100000"/>
              </a:lnSpc>
              <a:spcBef>
                <a:spcPts val="519"/>
              </a:spcBef>
              <a:spcAft>
                <a:spcPts val="1001"/>
              </a:spcAft>
              <a:buClr>
                <a:srgbClr val="c94c25"/>
              </a:buClr>
              <a:buSzPct val="80000"/>
              <a:buFont typeface="Arial"/>
              <a:buChar char="•"/>
            </a:pPr>
            <a:r>
              <a:rPr b="0" lang="ru-RU" sz="2600" spc="-1" strike="noStrike">
                <a:solidFill>
                  <a:srgbClr val="262626"/>
                </a:solidFill>
                <a:latin typeface="Arial"/>
              </a:rPr>
              <a:t>Цель создания общественной организации – удовлетворение нематериальных, в том числе духовных, потребностей ее членов, защита их интересов.</a:t>
            </a:r>
            <a:endParaRPr b="0" lang="ru-RU" sz="2600" spc="-1" strike="noStrike">
              <a:solidFill>
                <a:srgbClr val="262626"/>
              </a:solidFill>
              <a:latin typeface="Arial"/>
            </a:endParaRPr>
          </a:p>
          <a:p>
            <a:pPr marL="448200" indent="-383760" algn="just">
              <a:lnSpc>
                <a:spcPct val="100000"/>
              </a:lnSpc>
              <a:spcBef>
                <a:spcPts val="519"/>
              </a:spcBef>
              <a:spcAft>
                <a:spcPts val="1001"/>
              </a:spcAft>
              <a:buClr>
                <a:srgbClr val="c94c25"/>
              </a:buClr>
              <a:buSzPct val="80000"/>
              <a:buFont typeface="Arial"/>
              <a:buChar char="•"/>
            </a:pPr>
            <a:r>
              <a:rPr b="0" lang="ru-RU" sz="2600" spc="-1" strike="noStrike">
                <a:solidFill>
                  <a:srgbClr val="262626"/>
                </a:solidFill>
                <a:latin typeface="Arial"/>
              </a:rPr>
              <a:t>Организация в собственности имеет имущество, переданное её участниками, которые теряют в момент передачи какие-либо правопритязания в отношении данного имущества. В то же время ни сама общественная организация, ни ее участники (члены) не являются ответственными по обязательствам друг друга.</a:t>
            </a:r>
            <a:endParaRPr b="0" lang="ru-RU" sz="2600" spc="-1" strike="noStrike">
              <a:solidFill>
                <a:srgbClr val="262626"/>
              </a:solidFill>
              <a:latin typeface="Arial"/>
            </a:endParaRPr>
          </a:p>
          <a:p>
            <a:pPr marL="448200" indent="-383760" algn="just">
              <a:lnSpc>
                <a:spcPct val="100000"/>
              </a:lnSpc>
              <a:spcBef>
                <a:spcPts val="519"/>
              </a:spcBef>
              <a:spcAft>
                <a:spcPts val="1001"/>
              </a:spcAft>
              <a:buClr>
                <a:srgbClr val="c94c25"/>
              </a:buClr>
              <a:buSzPct val="80000"/>
              <a:buFont typeface="Arial"/>
              <a:buChar char="•"/>
            </a:pPr>
            <a:r>
              <a:rPr b="0" lang="ru-RU" sz="2600" spc="-1" strike="noStrike">
                <a:solidFill>
                  <a:srgbClr val="262626"/>
                </a:solidFill>
                <a:latin typeface="Arial"/>
              </a:rPr>
              <a:t>Общественная организация может быть реорганизована по решению ее участников путем преобразования в АНО, фонд или ассоциацию (союз). А также она может быть реорганизована путем слияния в ассоциацию (союз).</a:t>
            </a:r>
            <a:endParaRPr b="0" lang="ru-RU" sz="2600" spc="-1" strike="noStrike">
              <a:solidFill>
                <a:srgbClr val="262626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19"/>
              </a:spcBef>
              <a:spcAft>
                <a:spcPts val="1001"/>
              </a:spcAft>
            </a:pPr>
            <a:endParaRPr b="0" lang="ru-RU" sz="2600" spc="-1" strike="noStrike">
              <a:solidFill>
                <a:srgbClr val="262626"/>
              </a:solidFill>
              <a:latin typeface="Arial"/>
            </a:endParaRPr>
          </a:p>
        </p:txBody>
      </p:sp>
      <p:sp>
        <p:nvSpPr>
          <p:cNvPr id="211" name="TextShape 3"/>
          <p:cNvSpPr txBox="1"/>
          <p:nvPr/>
        </p:nvSpPr>
        <p:spPr>
          <a:xfrm>
            <a:off x="4648320" y="1722600"/>
            <a:ext cx="403812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64080" algn="ctr">
              <a:lnSpc>
                <a:spcPct val="100000"/>
              </a:lnSpc>
              <a:spcBef>
                <a:spcPts val="519"/>
              </a:spcBef>
              <a:spcAft>
                <a:spcPts val="1001"/>
              </a:spcAft>
            </a:pPr>
            <a:r>
              <a:rPr b="0" lang="ru-RU" sz="2600" spc="-1" strike="noStrike">
                <a:solidFill>
                  <a:srgbClr val="262626"/>
                </a:solidFill>
                <a:latin typeface="Arial"/>
              </a:rPr>
              <a:t>Право членства предоставляется только гражданам. Минимальное количество учредителей – 3 человека</a:t>
            </a:r>
            <a:endParaRPr b="0" lang="ru-RU" sz="2600" spc="-1" strike="noStrike">
              <a:solidFill>
                <a:srgbClr val="262626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19"/>
              </a:spcBef>
              <a:spcAft>
                <a:spcPts val="1001"/>
              </a:spcAft>
            </a:pPr>
            <a:endParaRPr b="0" lang="ru-RU" sz="2600" spc="-1" strike="noStrike">
              <a:solidFill>
                <a:srgbClr val="262626"/>
              </a:solidFill>
              <a:latin typeface="Arial"/>
            </a:endParaRPr>
          </a:p>
        </p:txBody>
      </p:sp>
      <p:pic>
        <p:nvPicPr>
          <p:cNvPr id="212" name="Рисунок 9" descr=""/>
          <p:cNvPicPr/>
          <p:nvPr/>
        </p:nvPicPr>
        <p:blipFill>
          <a:blip r:embed="rId1"/>
          <a:stretch/>
        </p:blipFill>
        <p:spPr>
          <a:xfrm>
            <a:off x="5715000" y="2794680"/>
            <a:ext cx="1904760" cy="23810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extShape 1"/>
          <p:cNvSpPr txBox="1"/>
          <p:nvPr/>
        </p:nvSpPr>
        <p:spPr>
          <a:xfrm>
            <a:off x="107640" y="260640"/>
            <a:ext cx="4997520" cy="79596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45000" anchor="ctr"/>
          <a:p>
            <a:pPr marL="182880">
              <a:lnSpc>
                <a:spcPct val="100000"/>
              </a:lnSpc>
            </a:pPr>
            <a:r>
              <a:rPr b="1" lang="ru-RU" sz="4000" spc="-1" strike="noStrike">
                <a:solidFill>
                  <a:srgbClr val="c94c25"/>
                </a:solidFill>
                <a:latin typeface="Segoe UI"/>
              </a:rPr>
              <a:t>Общественное движение </a:t>
            </a:r>
            <a:endParaRPr b="0" lang="ru-RU" sz="40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214" name="Объект 7" descr=""/>
          <p:cNvPicPr/>
          <p:nvPr/>
        </p:nvPicPr>
        <p:blipFill>
          <a:blip r:embed="rId1"/>
          <a:stretch/>
        </p:blipFill>
        <p:spPr>
          <a:xfrm>
            <a:off x="0" y="1989000"/>
            <a:ext cx="3779640" cy="2517840"/>
          </a:xfrm>
          <a:prstGeom prst="rect">
            <a:avLst/>
          </a:prstGeom>
          <a:ln>
            <a:noFill/>
          </a:ln>
        </p:spPr>
      </p:pic>
      <p:sp>
        <p:nvSpPr>
          <p:cNvPr id="215" name="TextShape 2"/>
          <p:cNvSpPr txBox="1"/>
          <p:nvPr/>
        </p:nvSpPr>
        <p:spPr>
          <a:xfrm>
            <a:off x="3852000" y="1533960"/>
            <a:ext cx="5112360" cy="5323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64080" algn="just">
              <a:lnSpc>
                <a:spcPct val="100000"/>
              </a:lnSpc>
              <a:spcBef>
                <a:spcPts val="320"/>
              </a:spcBef>
              <a:spcAft>
                <a:spcPts val="1001"/>
              </a:spcAft>
            </a:pPr>
            <a:r>
              <a:rPr b="0" lang="ru-RU" sz="1600" spc="-1" strike="noStrike">
                <a:solidFill>
                  <a:srgbClr val="262626"/>
                </a:solidFill>
                <a:latin typeface="Arial"/>
              </a:rPr>
              <a:t>-это массовое общественное объединение. </a:t>
            </a:r>
            <a:endParaRPr b="0" lang="ru-RU" sz="1600" spc="-1" strike="noStrike">
              <a:solidFill>
                <a:srgbClr val="262626"/>
              </a:solidFill>
              <a:latin typeface="Arial"/>
            </a:endParaRPr>
          </a:p>
          <a:p>
            <a:pPr marL="64080" algn="just">
              <a:lnSpc>
                <a:spcPct val="100000"/>
              </a:lnSpc>
              <a:spcBef>
                <a:spcPts val="320"/>
              </a:spcBef>
              <a:spcAft>
                <a:spcPts val="1001"/>
              </a:spcAft>
            </a:pPr>
            <a:r>
              <a:rPr b="0" lang="ru-RU" sz="1600" spc="-1" strike="noStrike">
                <a:solidFill>
                  <a:srgbClr val="262626"/>
                </a:solidFill>
                <a:latin typeface="Arial"/>
              </a:rPr>
              <a:t>Оно имеет три главных признака:</a:t>
            </a:r>
            <a:endParaRPr b="0" lang="ru-RU" sz="1600" spc="-1" strike="noStrike">
              <a:solidFill>
                <a:srgbClr val="262626"/>
              </a:solidFill>
              <a:latin typeface="Arial"/>
            </a:endParaRPr>
          </a:p>
          <a:p>
            <a:pPr marL="448200" indent="-383760" algn="just">
              <a:lnSpc>
                <a:spcPct val="100000"/>
              </a:lnSpc>
              <a:spcBef>
                <a:spcPts val="320"/>
              </a:spcBef>
              <a:spcAft>
                <a:spcPts val="1001"/>
              </a:spcAft>
              <a:buClr>
                <a:srgbClr val="c94c25"/>
              </a:buClr>
              <a:buSzPct val="80000"/>
              <a:buFont typeface="Arial"/>
              <a:buChar char="•"/>
            </a:pPr>
            <a:r>
              <a:rPr b="0" lang="ru-RU" sz="1600" spc="-1" strike="noStrike">
                <a:solidFill>
                  <a:srgbClr val="262626"/>
                </a:solidFill>
                <a:latin typeface="Arial"/>
              </a:rPr>
              <a:t>отсутствие членства;</a:t>
            </a:r>
            <a:endParaRPr b="0" lang="ru-RU" sz="1600" spc="-1" strike="noStrike">
              <a:solidFill>
                <a:srgbClr val="262626"/>
              </a:solidFill>
              <a:latin typeface="Arial"/>
            </a:endParaRPr>
          </a:p>
          <a:p>
            <a:pPr marL="448200" indent="-383760" algn="just">
              <a:lnSpc>
                <a:spcPct val="100000"/>
              </a:lnSpc>
              <a:spcBef>
                <a:spcPts val="320"/>
              </a:spcBef>
              <a:spcAft>
                <a:spcPts val="1001"/>
              </a:spcAft>
              <a:buClr>
                <a:srgbClr val="c94c25"/>
              </a:buClr>
              <a:buSzPct val="80000"/>
              <a:buFont typeface="Arial"/>
              <a:buChar char="•"/>
            </a:pPr>
            <a:r>
              <a:rPr b="0" lang="ru-RU" sz="1600" spc="-1" strike="noStrike">
                <a:solidFill>
                  <a:srgbClr val="262626"/>
                </a:solidFill>
                <a:latin typeface="Arial"/>
              </a:rPr>
              <a:t>массовость – распространение среди широких групп населения. При этом никакая другая форма общественного объединения не имеет признака массовости;</a:t>
            </a:r>
            <a:endParaRPr b="0" lang="ru-RU" sz="1600" spc="-1" strike="noStrike">
              <a:solidFill>
                <a:srgbClr val="262626"/>
              </a:solidFill>
              <a:latin typeface="Arial"/>
            </a:endParaRPr>
          </a:p>
          <a:p>
            <a:pPr marL="448200" indent="-383760" algn="just">
              <a:lnSpc>
                <a:spcPct val="100000"/>
              </a:lnSpc>
              <a:spcBef>
                <a:spcPts val="320"/>
              </a:spcBef>
              <a:spcAft>
                <a:spcPts val="1001"/>
              </a:spcAft>
              <a:buClr>
                <a:srgbClr val="c94c25"/>
              </a:buClr>
              <a:buSzPct val="80000"/>
              <a:buFont typeface="Arial"/>
              <a:buChar char="•"/>
            </a:pPr>
            <a:r>
              <a:rPr b="0" lang="ru-RU" sz="1600" spc="-1" strike="noStrike">
                <a:solidFill>
                  <a:srgbClr val="262626"/>
                </a:solidFill>
                <a:latin typeface="Arial"/>
              </a:rPr>
              <a:t>наличие общественно полезных целей, включая социальные и политические. Например, общественное движение может объединять граждан одной этнической группы, цель которых – добиться признания или изменения своего статуса в обществе.</a:t>
            </a:r>
            <a:endParaRPr b="0" lang="ru-RU" sz="1600" spc="-1" strike="noStrike">
              <a:solidFill>
                <a:srgbClr val="262626"/>
              </a:solidFill>
              <a:latin typeface="Arial"/>
            </a:endParaRPr>
          </a:p>
          <a:p>
            <a:pPr marL="64080" algn="just">
              <a:lnSpc>
                <a:spcPct val="100000"/>
              </a:lnSpc>
              <a:spcBef>
                <a:spcPts val="320"/>
              </a:spcBef>
              <a:spcAft>
                <a:spcPts val="1001"/>
              </a:spcAft>
            </a:pPr>
            <a:r>
              <a:rPr b="0" lang="ru-RU" sz="1600" spc="-1" strike="noStrike">
                <a:solidFill>
                  <a:srgbClr val="262626"/>
                </a:solidFill>
                <a:latin typeface="Arial"/>
              </a:rPr>
              <a:t>Общественные движения можно классифицировать в зависимости от масштабов их деятельности на общероссийские, местные, а также региональные и межрегиональные.</a:t>
            </a:r>
            <a:endParaRPr b="0" lang="ru-RU" sz="1600" spc="-1" strike="noStrike">
              <a:solidFill>
                <a:srgbClr val="262626"/>
              </a:solid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extShape 1"/>
          <p:cNvSpPr txBox="1"/>
          <p:nvPr/>
        </p:nvSpPr>
        <p:spPr>
          <a:xfrm>
            <a:off x="35640" y="44640"/>
            <a:ext cx="5066640" cy="101556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45000" anchor="ctr"/>
          <a:p>
            <a:pPr marL="182880">
              <a:lnSpc>
                <a:spcPct val="100000"/>
              </a:lnSpc>
            </a:pPr>
            <a:r>
              <a:rPr b="1" lang="ru-RU" sz="4000" spc="-1" strike="noStrike">
                <a:solidFill>
                  <a:srgbClr val="c94c25"/>
                </a:solidFill>
                <a:latin typeface="Segoe UI"/>
              </a:rPr>
              <a:t>КУДА ОБРАЩАТЬСЯ:</a:t>
            </a:r>
            <a:endParaRPr b="0" lang="ru-RU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7" name="TextShape 2"/>
          <p:cNvSpPr txBox="1"/>
          <p:nvPr/>
        </p:nvSpPr>
        <p:spPr>
          <a:xfrm>
            <a:off x="0" y="1196640"/>
            <a:ext cx="8964000" cy="5661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64080" algn="ctr">
              <a:lnSpc>
                <a:spcPct val="100000"/>
              </a:lnSpc>
              <a:spcBef>
                <a:spcPts val="400"/>
              </a:spcBef>
              <a:spcAft>
                <a:spcPts val="1001"/>
              </a:spcAft>
            </a:pPr>
            <a:r>
              <a:rPr b="0" lang="ru-RU" sz="2000" spc="-1" strike="noStrike">
                <a:solidFill>
                  <a:srgbClr val="262626"/>
                </a:solidFill>
                <a:latin typeface="Arial"/>
              </a:rPr>
              <a:t>После того, как для будущей НКО выбрана организационно-правовая форма и подобрано название, необходимо подготовить пакет документов для прохождения процедуры государственной регистрации. Этот пакет документов подается в Управление Министерства юстиции РФ по Иркутской области по адресу: 664011, </a:t>
            </a:r>
            <a:r>
              <a:rPr b="1" lang="ru-RU" sz="2000" spc="-1" strike="noStrike">
                <a:solidFill>
                  <a:srgbClr val="262626"/>
                </a:solidFill>
                <a:latin typeface="Arial"/>
              </a:rPr>
              <a:t>г. Иркутск, ул. Желябова, д. 6,</a:t>
            </a:r>
            <a:r>
              <a:rPr b="0" lang="ru-RU" sz="2000" spc="-1" strike="noStrike">
                <a:solidFill>
                  <a:srgbClr val="262626"/>
                </a:solidFill>
                <a:latin typeface="Arial"/>
              </a:rPr>
              <a:t> к.т. 8(3952)260-870. Официальный сайт to38.minjust.ru </a:t>
            </a:r>
            <a:endParaRPr b="0" lang="ru-RU" sz="2000" spc="-1" strike="noStrike">
              <a:solidFill>
                <a:srgbClr val="262626"/>
              </a:solidFill>
              <a:latin typeface="Arial"/>
            </a:endParaRPr>
          </a:p>
          <a:p>
            <a:pPr marL="64080">
              <a:lnSpc>
                <a:spcPct val="100000"/>
              </a:lnSpc>
              <a:spcBef>
                <a:spcPts val="561"/>
              </a:spcBef>
              <a:spcAft>
                <a:spcPts val="1001"/>
              </a:spcAft>
            </a:pPr>
            <a:endParaRPr b="0" lang="ru-RU" sz="2000" spc="-1" strike="noStrike">
              <a:solidFill>
                <a:srgbClr val="262626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spcAft>
                <a:spcPts val="1001"/>
              </a:spcAft>
            </a:pPr>
            <a:endParaRPr b="0" lang="ru-RU" sz="2000" spc="-1" strike="noStrike">
              <a:solidFill>
                <a:srgbClr val="262626"/>
              </a:solidFill>
              <a:latin typeface="Arial"/>
            </a:endParaRPr>
          </a:p>
        </p:txBody>
      </p:sp>
      <p:pic>
        <p:nvPicPr>
          <p:cNvPr id="218" name="Рисунок 6" descr=""/>
          <p:cNvPicPr/>
          <p:nvPr/>
        </p:nvPicPr>
        <p:blipFill>
          <a:blip r:embed="rId1"/>
          <a:stretch/>
        </p:blipFill>
        <p:spPr>
          <a:xfrm>
            <a:off x="2447280" y="3254040"/>
            <a:ext cx="4068360" cy="35431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TextShape 1"/>
          <p:cNvSpPr txBox="1"/>
          <p:nvPr/>
        </p:nvSpPr>
        <p:spPr>
          <a:xfrm>
            <a:off x="0" y="260640"/>
            <a:ext cx="5105160" cy="79596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45000" anchor="ctr"/>
          <a:p>
            <a:pPr marL="64080">
              <a:lnSpc>
                <a:spcPct val="100000"/>
              </a:lnSpc>
            </a:pPr>
            <a:r>
              <a:rPr b="1" lang="ru-RU" sz="4000" spc="-1" strike="noStrike">
                <a:solidFill>
                  <a:srgbClr val="c94c25"/>
                </a:solidFill>
                <a:latin typeface="Segoe UI"/>
              </a:rPr>
              <a:t>Пакет документов для регистрации:</a:t>
            </a:r>
            <a:endParaRPr b="0" lang="ru-RU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0" name="TextShape 2"/>
          <p:cNvSpPr txBox="1"/>
          <p:nvPr/>
        </p:nvSpPr>
        <p:spPr>
          <a:xfrm>
            <a:off x="-36360" y="1412640"/>
            <a:ext cx="5328360" cy="5445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48200" indent="-383760" algn="just">
              <a:lnSpc>
                <a:spcPct val="100000"/>
              </a:lnSpc>
              <a:spcBef>
                <a:spcPts val="340"/>
              </a:spcBef>
              <a:spcAft>
                <a:spcPts val="1001"/>
              </a:spcAft>
              <a:buClr>
                <a:srgbClr val="c94c25"/>
              </a:buClr>
              <a:buSzPct val="80000"/>
              <a:buFont typeface="Arial"/>
              <a:buChar char="•"/>
            </a:pPr>
            <a:r>
              <a:rPr b="0" lang="ru-RU" sz="1700" spc="-1" strike="noStrike">
                <a:solidFill>
                  <a:srgbClr val="262626"/>
                </a:solidFill>
                <a:latin typeface="Arial"/>
              </a:rPr>
              <a:t>устав НКО (3 экземпляра);</a:t>
            </a:r>
            <a:endParaRPr b="0" lang="ru-RU" sz="1700" spc="-1" strike="noStrike">
              <a:solidFill>
                <a:srgbClr val="262626"/>
              </a:solidFill>
              <a:latin typeface="Arial"/>
            </a:endParaRPr>
          </a:p>
          <a:p>
            <a:pPr marL="448200" indent="-383760" algn="just">
              <a:lnSpc>
                <a:spcPct val="100000"/>
              </a:lnSpc>
              <a:spcBef>
                <a:spcPts val="340"/>
              </a:spcBef>
              <a:spcAft>
                <a:spcPts val="1001"/>
              </a:spcAft>
              <a:buClr>
                <a:srgbClr val="c94c25"/>
              </a:buClr>
              <a:buSzPct val="80000"/>
              <a:buFont typeface="Arial"/>
              <a:buChar char="•"/>
            </a:pPr>
            <a:r>
              <a:rPr b="0" lang="ru-RU" sz="1700" spc="-1" strike="noStrike">
                <a:solidFill>
                  <a:srgbClr val="262626"/>
                </a:solidFill>
                <a:latin typeface="Arial"/>
              </a:rPr>
              <a:t>протокол или решение единственного учредителя о создании НКО (2 экземпляра);</a:t>
            </a:r>
            <a:endParaRPr b="0" lang="ru-RU" sz="1700" spc="-1" strike="noStrike">
              <a:solidFill>
                <a:srgbClr val="262626"/>
              </a:solidFill>
              <a:latin typeface="Arial"/>
            </a:endParaRPr>
          </a:p>
          <a:p>
            <a:pPr marL="448200" indent="-383760" algn="just">
              <a:lnSpc>
                <a:spcPct val="100000"/>
              </a:lnSpc>
              <a:spcBef>
                <a:spcPts val="340"/>
              </a:spcBef>
              <a:spcAft>
                <a:spcPts val="1001"/>
              </a:spcAft>
              <a:buClr>
                <a:srgbClr val="c94c25"/>
              </a:buClr>
              <a:buSzPct val="80000"/>
              <a:buFont typeface="Arial"/>
              <a:buChar char="•"/>
            </a:pPr>
            <a:r>
              <a:rPr b="0" lang="ru-RU" sz="1700" spc="-1" strike="noStrike">
                <a:solidFill>
                  <a:srgbClr val="262626"/>
                </a:solidFill>
                <a:latin typeface="Arial"/>
              </a:rPr>
              <a:t> </a:t>
            </a:r>
            <a:r>
              <a:rPr b="0" lang="ru-RU" sz="1700" spc="-1" strike="noStrike">
                <a:solidFill>
                  <a:srgbClr val="262626"/>
                </a:solidFill>
                <a:latin typeface="Arial"/>
              </a:rPr>
              <a:t>заявление о государственной регистрации юридического лица при создании по форме Р11001 (два экземпляра);</a:t>
            </a:r>
            <a:endParaRPr b="0" lang="ru-RU" sz="1700" spc="-1" strike="noStrike">
              <a:solidFill>
                <a:srgbClr val="262626"/>
              </a:solidFill>
              <a:latin typeface="Arial"/>
            </a:endParaRPr>
          </a:p>
          <a:p>
            <a:pPr marL="448200" indent="-383760" algn="just">
              <a:lnSpc>
                <a:spcPct val="100000"/>
              </a:lnSpc>
              <a:spcBef>
                <a:spcPts val="340"/>
              </a:spcBef>
              <a:spcAft>
                <a:spcPts val="1001"/>
              </a:spcAft>
              <a:buClr>
                <a:srgbClr val="c94c25"/>
              </a:buClr>
              <a:buSzPct val="80000"/>
              <a:buFont typeface="Arial"/>
              <a:buChar char="•"/>
            </a:pPr>
            <a:r>
              <a:rPr b="0" lang="ru-RU" sz="1700" spc="-1" strike="noStrike">
                <a:solidFill>
                  <a:srgbClr val="262626"/>
                </a:solidFill>
                <a:latin typeface="Arial"/>
              </a:rPr>
              <a:t>копию квитанции об уплате государственной пошлины (для некоммерческих организаций она составляет 4000 рублей);</a:t>
            </a:r>
            <a:endParaRPr b="0" lang="ru-RU" sz="1700" spc="-1" strike="noStrike">
              <a:solidFill>
                <a:srgbClr val="262626"/>
              </a:solidFill>
              <a:latin typeface="Arial"/>
            </a:endParaRPr>
          </a:p>
          <a:p>
            <a:pPr marL="448200" indent="-383760" algn="just">
              <a:lnSpc>
                <a:spcPct val="100000"/>
              </a:lnSpc>
              <a:spcBef>
                <a:spcPts val="340"/>
              </a:spcBef>
              <a:spcAft>
                <a:spcPts val="1001"/>
              </a:spcAft>
              <a:buClr>
                <a:srgbClr val="c94c25"/>
              </a:buClr>
              <a:buSzPct val="80000"/>
              <a:buFont typeface="Arial"/>
              <a:buChar char="•"/>
            </a:pPr>
            <a:r>
              <a:rPr b="0" lang="ru-RU" sz="1700" spc="-1" strike="noStrike">
                <a:solidFill>
                  <a:srgbClr val="262626"/>
                </a:solidFill>
                <a:latin typeface="Arial"/>
              </a:rPr>
              <a:t> </a:t>
            </a:r>
            <a:r>
              <a:rPr b="0" lang="ru-RU" sz="1700" spc="-1" strike="noStrike">
                <a:solidFill>
                  <a:srgbClr val="262626"/>
                </a:solidFill>
                <a:latin typeface="Arial"/>
              </a:rPr>
              <a:t>заявление о переходе на упрощенную систему налогообложения (в случае, если НКО планирует работать в режиме УСН) (2 экземпляра).</a:t>
            </a:r>
            <a:endParaRPr b="0" lang="ru-RU" sz="1700" spc="-1" strike="noStrike">
              <a:solidFill>
                <a:srgbClr val="262626"/>
              </a:solidFill>
              <a:latin typeface="Arial"/>
            </a:endParaRPr>
          </a:p>
          <a:p>
            <a:pPr marL="448200" indent="-383760" algn="just">
              <a:lnSpc>
                <a:spcPct val="100000"/>
              </a:lnSpc>
              <a:spcBef>
                <a:spcPts val="340"/>
              </a:spcBef>
              <a:spcAft>
                <a:spcPts val="1001"/>
              </a:spcAft>
              <a:buClr>
                <a:srgbClr val="c94c25"/>
              </a:buClr>
              <a:buSzPct val="80000"/>
              <a:buFont typeface="Arial"/>
              <a:buChar char="•"/>
            </a:pPr>
            <a:r>
              <a:rPr b="0" lang="ru-RU" sz="1700" spc="-1" strike="noStrike">
                <a:solidFill>
                  <a:srgbClr val="262626"/>
                </a:solidFill>
                <a:latin typeface="Arial"/>
              </a:rPr>
              <a:t>Документы подаются в течение трех месяцев со дня проведения учредительного собрания.</a:t>
            </a:r>
            <a:endParaRPr b="0" lang="ru-RU" sz="1700" spc="-1" strike="noStrike">
              <a:solidFill>
                <a:srgbClr val="262626"/>
              </a:solidFill>
              <a:latin typeface="Arial"/>
            </a:endParaRPr>
          </a:p>
          <a:p>
            <a:pPr marL="64080">
              <a:lnSpc>
                <a:spcPct val="100000"/>
              </a:lnSpc>
              <a:spcBef>
                <a:spcPts val="320"/>
              </a:spcBef>
              <a:spcAft>
                <a:spcPts val="1001"/>
              </a:spcAft>
            </a:pPr>
            <a:endParaRPr b="0" lang="ru-RU" sz="1700" spc="-1" strike="noStrike">
              <a:solidFill>
                <a:srgbClr val="262626"/>
              </a:solidFill>
              <a:latin typeface="Arial"/>
            </a:endParaRPr>
          </a:p>
        </p:txBody>
      </p:sp>
      <p:pic>
        <p:nvPicPr>
          <p:cNvPr id="221" name="Объект 5" descr=""/>
          <p:cNvPicPr/>
          <p:nvPr/>
        </p:nvPicPr>
        <p:blipFill>
          <a:blip r:embed="rId1"/>
          <a:stretch/>
        </p:blipFill>
        <p:spPr>
          <a:xfrm>
            <a:off x="5436000" y="1926360"/>
            <a:ext cx="3360240" cy="3005280"/>
          </a:xfrm>
          <a:prstGeom prst="rect">
            <a:avLst/>
          </a:prstGeom>
          <a:ln>
            <a:noFill/>
          </a:ln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Отчет о состоянии проекта</Template>
  <TotalTime>204</TotalTime>
  <Application>LibreOffice/5.4.3.2$Windows_X86_64 LibreOffice_project/92a7159f7e4af62137622921e809f8546db437e5</Application>
  <Words>1419</Words>
  <Paragraphs>105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2020-02-04T08:06:08Z</dcterms:created>
  <dc:creator>user</dc:creator>
  <dc:description/>
  <dc:language>ru-RU</dc:language>
  <cp:lastModifiedBy/>
  <dcterms:modified xsi:type="dcterms:W3CDTF">2020-02-11T15:45:11Z</dcterms:modified>
  <cp:revision>14</cp:revision>
  <dc:subject/>
  <dc:title>Регистрация НКО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10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14</vt:i4>
  </property>
</Properties>
</file>